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455" r:id="rId4"/>
  </p:sldMasterIdLst>
  <p:notesMasterIdLst>
    <p:notesMasterId r:id="rId19"/>
  </p:notesMasterIdLst>
  <p:sldIdLst>
    <p:sldId id="256" r:id="rId5"/>
    <p:sldId id="289" r:id="rId6"/>
    <p:sldId id="268" r:id="rId7"/>
    <p:sldId id="288" r:id="rId8"/>
    <p:sldId id="291" r:id="rId9"/>
    <p:sldId id="287" r:id="rId10"/>
    <p:sldId id="292" r:id="rId11"/>
    <p:sldId id="270" r:id="rId12"/>
    <p:sldId id="293" r:id="rId13"/>
    <p:sldId id="271" r:id="rId14"/>
    <p:sldId id="290" r:id="rId15"/>
    <p:sldId id="260" r:id="rId16"/>
    <p:sldId id="286" r:id="rId17"/>
    <p:sldId id="28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6" autoAdjust="0"/>
    <p:restoredTop sz="94633"/>
  </p:normalViewPr>
  <p:slideViewPr>
    <p:cSldViewPr snapToGrid="0" snapToObjects="1">
      <p:cViewPr>
        <p:scale>
          <a:sx n="59" d="100"/>
          <a:sy n="59" d="100"/>
        </p:scale>
        <p:origin x="-706" y="-30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Population</c:v>
                </c:pt>
              </c:strCache>
            </c:strRef>
          </c:tx>
          <c:dPt>
            <c:idx val="0"/>
            <c:bubble3D val="0"/>
            <c:spPr>
              <a:solidFill>
                <a:schemeClr val="accent1">
                  <a:shade val="58000"/>
                </a:schemeClr>
              </a:solidFill>
              <a:ln w="19050">
                <a:solidFill>
                  <a:schemeClr val="lt1"/>
                </a:solidFill>
              </a:ln>
              <a:effectLst/>
            </c:spPr>
          </c:dPt>
          <c:dPt>
            <c:idx val="1"/>
            <c:bubble3D val="0"/>
            <c:spPr>
              <a:solidFill>
                <a:schemeClr val="accent1">
                  <a:shade val="86000"/>
                </a:schemeClr>
              </a:solidFill>
              <a:ln w="19050">
                <a:solidFill>
                  <a:schemeClr val="lt1"/>
                </a:solidFill>
              </a:ln>
              <a:effectLst/>
            </c:spPr>
          </c:dPt>
          <c:dPt>
            <c:idx val="2"/>
            <c:bubble3D val="0"/>
            <c:spPr>
              <a:solidFill>
                <a:schemeClr val="accent1">
                  <a:tint val="86000"/>
                </a:schemeClr>
              </a:solidFill>
              <a:ln w="19050">
                <a:solidFill>
                  <a:schemeClr val="lt1"/>
                </a:solidFill>
              </a:ln>
              <a:effectLst/>
            </c:spPr>
          </c:dPt>
          <c:dPt>
            <c:idx val="3"/>
            <c:bubble3D val="0"/>
            <c:spPr>
              <a:solidFill>
                <a:schemeClr val="accent1">
                  <a:tint val="58000"/>
                </a:schemeClr>
              </a:solidFill>
              <a:ln w="19050">
                <a:solidFill>
                  <a:schemeClr val="lt1"/>
                </a:solidFill>
              </a:ln>
              <a:effectLst/>
            </c:spPr>
          </c:dPt>
          <c:dLbls>
            <c:dLbl>
              <c:idx val="0"/>
              <c:layout>
                <c:manualLayout>
                  <c:x val="6.8711032505191297E-2"/>
                  <c:y val="-1.9845431440907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1.49978469041314E-2"/>
                  <c:y val="-2.6692324028739899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2.71092078547874E-2"/>
                  <c:y val="2.3830825722593998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Lebanese Citizens</c:v>
                </c:pt>
                <c:pt idx="1">
                  <c:v>Palestinian Refugees</c:v>
                </c:pt>
                <c:pt idx="2">
                  <c:v>Syrian Refugees</c:v>
                </c:pt>
              </c:strCache>
            </c:strRef>
          </c:cat>
          <c:val>
            <c:numRef>
              <c:f>Sheet1!$B$2:$B$5</c:f>
              <c:numCache>
                <c:formatCode>#,##0</c:formatCode>
                <c:ptCount val="4"/>
                <c:pt idx="0">
                  <c:v>4300000</c:v>
                </c:pt>
                <c:pt idx="1">
                  <c:v>450000</c:v>
                </c:pt>
                <c:pt idx="2">
                  <c:v>1069111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61599036902646997"/>
          <c:y val="0.377590639786821"/>
          <c:w val="0.38234432539913599"/>
          <c:h val="0.2735117518194499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Refugees</c:v>
                </c:pt>
              </c:strCache>
            </c:strRef>
          </c:tx>
          <c:dLbls>
            <c:dLbl>
              <c:idx val="0"/>
              <c:layout>
                <c:manualLayout>
                  <c:x val="0.23541945538057743"/>
                  <c:y val="5.078125E-2"/>
                </c:manualLayout>
              </c:layout>
              <c:showLegendKey val="0"/>
              <c:showVal val="0"/>
              <c:showCatName val="1"/>
              <c:showSerName val="0"/>
              <c:showPercent val="1"/>
              <c:showBubbleSize val="0"/>
            </c:dLbl>
            <c:dLbl>
              <c:idx val="1"/>
              <c:layout>
                <c:manualLayout>
                  <c:x val="5.0225885826771656E-2"/>
                  <c:y val="-3.7187499999999998E-2"/>
                </c:manualLayout>
              </c:layout>
              <c:showLegendKey val="0"/>
              <c:showVal val="0"/>
              <c:showCatName val="1"/>
              <c:showSerName val="0"/>
              <c:showPercent val="1"/>
              <c:showBubbleSize val="0"/>
            </c:dLbl>
            <c:dLbl>
              <c:idx val="2"/>
              <c:layout>
                <c:manualLayout>
                  <c:x val="-4.461760994289838E-2"/>
                  <c:y val="-4.7412809428465423E-2"/>
                </c:manualLayout>
              </c:layout>
              <c:showLegendKey val="0"/>
              <c:showVal val="0"/>
              <c:showCatName val="1"/>
              <c:showSerName val="0"/>
              <c:showPercent val="1"/>
              <c:showBubbleSize val="0"/>
            </c:dLbl>
            <c:showLegendKey val="0"/>
            <c:showVal val="1"/>
            <c:showCatName val="1"/>
            <c:showSerName val="0"/>
            <c:showPercent val="0"/>
            <c:showBubbleSize val="0"/>
            <c:showLeaderLines val="1"/>
          </c:dLbls>
          <c:cat>
            <c:strRef>
              <c:f>Sheet1!$A$2:$A$5</c:f>
              <c:strCache>
                <c:ptCount val="3"/>
                <c:pt idx="0">
                  <c:v>Palestinian Refugees from Syria</c:v>
                </c:pt>
                <c:pt idx="1">
                  <c:v>Palestinian Refugees from Lebanon living in camps</c:v>
                </c:pt>
                <c:pt idx="2">
                  <c:v>Palestinian Refugees from Lebanon outside of camps</c:v>
                </c:pt>
              </c:strCache>
            </c:strRef>
          </c:cat>
          <c:val>
            <c:numRef>
              <c:f>Sheet1!$B$2:$B$5</c:f>
              <c:numCache>
                <c:formatCode>#,##0</c:formatCode>
                <c:ptCount val="4"/>
                <c:pt idx="0">
                  <c:v>40807</c:v>
                </c:pt>
                <c:pt idx="1">
                  <c:v>260000</c:v>
                </c:pt>
                <c:pt idx="2">
                  <c:v>199100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5E7C8-4C1E-3F48-BD27-8D16EA4F49AC}" type="datetimeFigureOut">
              <a:rPr lang="de-DE" smtClean="0"/>
              <a:t>18.04.2016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9B4B8-2B20-B34B-B227-66D0D1D9E614}" type="slidenum">
              <a:rPr lang="de-DE" smtClean="0"/>
              <a:t>‹#›</a:t>
            </a:fld>
            <a:endParaRPr lang="de-DE"/>
          </a:p>
        </p:txBody>
      </p:sp>
    </p:spTree>
    <p:extLst>
      <p:ext uri="{BB962C8B-B14F-4D97-AF65-F5344CB8AC3E}">
        <p14:creationId xmlns:p14="http://schemas.microsoft.com/office/powerpoint/2010/main" val="2658915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7:08-7:11 My background</a:t>
            </a:r>
          </a:p>
          <a:p>
            <a:r>
              <a:rPr lang="en-US" sz="1200" kern="1200" dirty="0" smtClean="0">
                <a:solidFill>
                  <a:schemeClr val="tx1"/>
                </a:solidFill>
                <a:effectLst/>
                <a:latin typeface="+mn-lt"/>
                <a:ea typeface="+mn-ea"/>
                <a:cs typeface="+mn-cs"/>
              </a:rPr>
              <a:t>	I spent the final chapter of my service with Global Ministries in Beirut, Lebanon in 2015. The focus on services for refugees brought my service full circle, as I had begun as a Global Mission Intern in 2013 working with the Orthodox Initiative to address the refugee crisis in Jordan. I was able to gain the perspective that these two countries both were hosting refugees but in different proportions and with different results. </a:t>
            </a:r>
          </a:p>
        </p:txBody>
      </p:sp>
      <p:sp>
        <p:nvSpPr>
          <p:cNvPr id="4" name="Slide Number Placeholder 3"/>
          <p:cNvSpPr>
            <a:spLocks noGrp="1"/>
          </p:cNvSpPr>
          <p:nvPr>
            <p:ph type="sldNum" sz="quarter" idx="10"/>
          </p:nvPr>
        </p:nvSpPr>
        <p:spPr/>
        <p:txBody>
          <a:bodyPr/>
          <a:lstStyle/>
          <a:p>
            <a:fld id="{DCF9B4B8-2B20-B34B-B227-66D0D1D9E614}" type="slidenum">
              <a:rPr lang="de-DE" smtClean="0"/>
              <a:t>1</a:t>
            </a:fld>
            <a:endParaRPr lang="de-DE"/>
          </a:p>
        </p:txBody>
      </p:sp>
    </p:spTree>
    <p:extLst>
      <p:ext uri="{BB962C8B-B14F-4D97-AF65-F5344CB8AC3E}">
        <p14:creationId xmlns:p14="http://schemas.microsoft.com/office/powerpoint/2010/main" val="198536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7:31-7:33 What is the same about these two refugee populations?</a:t>
            </a:r>
          </a:p>
          <a:p>
            <a:r>
              <a:rPr lang="en-US" sz="1200" kern="1200" dirty="0" smtClean="0">
                <a:solidFill>
                  <a:schemeClr val="tx1"/>
                </a:solidFill>
                <a:effectLst/>
                <a:latin typeface="+mn-lt"/>
                <a:ea typeface="+mn-ea"/>
                <a:cs typeface="+mn-cs"/>
              </a:rPr>
              <a:t>	Neither one is very stable – Lebanon is reluctant to give either any sort of stability.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is different? </a:t>
            </a:r>
          </a:p>
          <a:p>
            <a:r>
              <a:rPr lang="en-US" sz="1200" kern="1200" dirty="0" smtClean="0">
                <a:solidFill>
                  <a:schemeClr val="tx1"/>
                </a:solidFill>
                <a:effectLst/>
                <a:latin typeface="+mn-lt"/>
                <a:ea typeface="+mn-ea"/>
                <a:cs typeface="+mn-cs"/>
              </a:rPr>
              <a:t>Palestinians have been there for much longer, and therefore have set up communities on the fringe of the law – illegal buildings constructed out of necessity but without stable infrastructure in electricity and water supply. Photo from </a:t>
            </a:r>
            <a:r>
              <a:rPr lang="en-US" sz="1200" kern="1200" dirty="0" err="1" smtClean="0">
                <a:solidFill>
                  <a:schemeClr val="tx1"/>
                </a:solidFill>
                <a:effectLst/>
                <a:latin typeface="+mn-lt"/>
                <a:ea typeface="+mn-ea"/>
                <a:cs typeface="+mn-cs"/>
              </a:rPr>
              <a:t>Shatila</a:t>
            </a:r>
            <a:r>
              <a:rPr lang="en-US" sz="1200" kern="1200" dirty="0" smtClean="0">
                <a:solidFill>
                  <a:schemeClr val="tx1"/>
                </a:solidFill>
                <a:effectLst/>
                <a:latin typeface="+mn-lt"/>
                <a:ea typeface="+mn-ea"/>
                <a:cs typeface="+mn-cs"/>
              </a:rPr>
              <a:t> by </a:t>
            </a:r>
            <a:r>
              <a:rPr lang="en-US" sz="1200" kern="1200" dirty="0" err="1" smtClean="0">
                <a:solidFill>
                  <a:schemeClr val="tx1"/>
                </a:solidFill>
                <a:effectLst/>
                <a:latin typeface="+mn-lt"/>
                <a:ea typeface="+mn-ea"/>
                <a:cs typeface="+mn-cs"/>
              </a:rPr>
              <a:t>Zeina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Azzam</a:t>
            </a:r>
            <a:r>
              <a:rPr lang="en-US" sz="1200" kern="1200" dirty="0" smtClean="0">
                <a:solidFill>
                  <a:schemeClr val="tx1"/>
                </a:solidFill>
                <a:effectLst/>
                <a:latin typeface="+mn-lt"/>
                <a:ea typeface="+mn-ea"/>
                <a:cs typeface="+mn-cs"/>
              </a:rPr>
              <a:t>: being inside the twisting alleyways of the camp, the buildings are built right up next to each other, allowing for little light. To make matters gloomier, there are webs of cables and tubes created so that houses can access electricity and water. </a:t>
            </a:r>
          </a:p>
          <a:p>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11</a:t>
            </a:fld>
            <a:endParaRPr lang="de-DE"/>
          </a:p>
        </p:txBody>
      </p:sp>
    </p:spTree>
    <p:extLst>
      <p:ext uri="{BB962C8B-B14F-4D97-AF65-F5344CB8AC3E}">
        <p14:creationId xmlns:p14="http://schemas.microsoft.com/office/powerpoint/2010/main" val="42785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7:33-7:39 What our partners are doing: List partners in Lebanon. Lift up the ones I have worked with &amp; give examples of their work</a:t>
            </a:r>
          </a:p>
          <a:p>
            <a:r>
              <a:rPr lang="en-US" sz="1200" kern="1200" dirty="0" smtClean="0">
                <a:solidFill>
                  <a:schemeClr val="tx1"/>
                </a:solidFill>
                <a:effectLst/>
                <a:latin typeface="+mn-lt"/>
                <a:ea typeface="+mn-ea"/>
                <a:cs typeface="+mn-cs"/>
              </a:rPr>
              <a:t>MECC: food parcels, distributions, workshops</a:t>
            </a:r>
          </a:p>
          <a:p>
            <a:r>
              <a:rPr lang="en-US" sz="1200" kern="1200" dirty="0" smtClean="0">
                <a:solidFill>
                  <a:schemeClr val="tx1"/>
                </a:solidFill>
                <a:effectLst/>
                <a:latin typeface="+mn-lt"/>
                <a:ea typeface="+mn-ea"/>
                <a:cs typeface="+mn-cs"/>
              </a:rPr>
              <a:t>JCC: education, vocational training, low-cost daycare for the refugee camps, </a:t>
            </a:r>
          </a:p>
          <a:p>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12</a:t>
            </a:fld>
            <a:endParaRPr lang="de-DE"/>
          </a:p>
        </p:txBody>
      </p:sp>
    </p:spTree>
    <p:extLst>
      <p:ext uri="{BB962C8B-B14F-4D97-AF65-F5344CB8AC3E}">
        <p14:creationId xmlns:p14="http://schemas.microsoft.com/office/powerpoint/2010/main" val="121235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7:39-7:41 Story: of the woman who I helped cross the alley</a:t>
            </a:r>
          </a:p>
          <a:p>
            <a:r>
              <a:rPr lang="en-US" sz="1200" kern="1200" dirty="0" smtClean="0">
                <a:solidFill>
                  <a:schemeClr val="tx1"/>
                </a:solidFill>
                <a:effectLst/>
                <a:latin typeface="+mn-lt"/>
                <a:ea typeface="+mn-ea"/>
                <a:cs typeface="+mn-cs"/>
              </a:rPr>
              <a:t>7:41-8:00 Take questions</a:t>
            </a:r>
          </a:p>
          <a:p>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13</a:t>
            </a:fld>
            <a:endParaRPr lang="de-DE"/>
          </a:p>
        </p:txBody>
      </p:sp>
    </p:spTree>
    <p:extLst>
      <p:ext uri="{BB962C8B-B14F-4D97-AF65-F5344CB8AC3E}">
        <p14:creationId xmlns:p14="http://schemas.microsoft.com/office/powerpoint/2010/main" val="76202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7:41-8:00 Take questions</a:t>
            </a:r>
          </a:p>
          <a:p>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14</a:t>
            </a:fld>
            <a:endParaRPr lang="de-DE"/>
          </a:p>
        </p:txBody>
      </p:sp>
    </p:spTree>
    <p:extLst>
      <p:ext uri="{BB962C8B-B14F-4D97-AF65-F5344CB8AC3E}">
        <p14:creationId xmlns:p14="http://schemas.microsoft.com/office/powerpoint/2010/main" val="198345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7:08-7:11 My background</a:t>
            </a:r>
          </a:p>
          <a:p>
            <a:r>
              <a:rPr lang="en-US" sz="1200" kern="1200" dirty="0" smtClean="0">
                <a:solidFill>
                  <a:schemeClr val="tx1"/>
                </a:solidFill>
                <a:effectLst/>
                <a:latin typeface="+mn-lt"/>
                <a:ea typeface="+mn-ea"/>
                <a:cs typeface="+mn-cs"/>
              </a:rPr>
              <a:t>	I spent the final chapter of my service with Global Ministries in Beirut, Lebanon in 2015. The focus on services for refugees brought my service full circle, as I had begun as a Global Mission Intern in 2013 working with the Orthodox Initiative to address the refugee crisis in Jordan. I was able to gain the perspective that these two countries both were hosting refugees but in different proportions and with different results. </a:t>
            </a:r>
          </a:p>
        </p:txBody>
      </p:sp>
      <p:sp>
        <p:nvSpPr>
          <p:cNvPr id="4" name="Slide Number Placeholder 3"/>
          <p:cNvSpPr>
            <a:spLocks noGrp="1"/>
          </p:cNvSpPr>
          <p:nvPr>
            <p:ph type="sldNum" sz="quarter" idx="10"/>
          </p:nvPr>
        </p:nvSpPr>
        <p:spPr/>
        <p:txBody>
          <a:bodyPr/>
          <a:lstStyle/>
          <a:p>
            <a:fld id="{DCF9B4B8-2B20-B34B-B227-66D0D1D9E614}" type="slidenum">
              <a:rPr lang="de-DE" smtClean="0"/>
              <a:t>2</a:t>
            </a:fld>
            <a:endParaRPr lang="de-DE"/>
          </a:p>
        </p:txBody>
      </p:sp>
    </p:spTree>
    <p:extLst>
      <p:ext uri="{BB962C8B-B14F-4D97-AF65-F5344CB8AC3E}">
        <p14:creationId xmlns:p14="http://schemas.microsoft.com/office/powerpoint/2010/main" val="173228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7:11-7:15 A story about Palestinian/Syrian refugee: My Armenian-Syrian friends whom I met in Beirut shared with me reflections on what the war had done to their church community in Aleppo, Syria. Story about the photographs of Sunday School children. </a:t>
            </a:r>
          </a:p>
        </p:txBody>
      </p:sp>
      <p:sp>
        <p:nvSpPr>
          <p:cNvPr id="4" name="Slide Number Placeholder 3"/>
          <p:cNvSpPr>
            <a:spLocks noGrp="1"/>
          </p:cNvSpPr>
          <p:nvPr>
            <p:ph type="sldNum" sz="quarter" idx="10"/>
          </p:nvPr>
        </p:nvSpPr>
        <p:spPr/>
        <p:txBody>
          <a:bodyPr/>
          <a:lstStyle/>
          <a:p>
            <a:fld id="{DCF9B4B8-2B20-B34B-B227-66D0D1D9E614}" type="slidenum">
              <a:rPr lang="de-DE" smtClean="0"/>
              <a:t>3</a:t>
            </a:fld>
            <a:endParaRPr lang="de-DE"/>
          </a:p>
        </p:txBody>
      </p:sp>
    </p:spTree>
    <p:extLst>
      <p:ext uri="{BB962C8B-B14F-4D97-AF65-F5344CB8AC3E}">
        <p14:creationId xmlns:p14="http://schemas.microsoft.com/office/powerpoint/2010/main" val="50227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7:15-7:20 Background on Lebanon – talk briefly about the internal problems that Lebanon faces: a disjointed country, what seemed like a quick recovery from the civil war but which has actually festered in the post-civil war period, lack of governmental productivity, instability (somewhat from Syrian civil war spillover), fear of less stability (car bombs), and lack of willingness to work together (see: garbage crisis, lack of president)</a:t>
            </a:r>
          </a:p>
        </p:txBody>
      </p:sp>
      <p:sp>
        <p:nvSpPr>
          <p:cNvPr id="4" name="Slide Number Placeholder 3"/>
          <p:cNvSpPr>
            <a:spLocks noGrp="1"/>
          </p:cNvSpPr>
          <p:nvPr>
            <p:ph type="sldNum" sz="quarter" idx="10"/>
          </p:nvPr>
        </p:nvSpPr>
        <p:spPr/>
        <p:txBody>
          <a:bodyPr/>
          <a:lstStyle/>
          <a:p>
            <a:fld id="{DCF9B4B8-2B20-B34B-B227-66D0D1D9E614}" type="slidenum">
              <a:rPr lang="de-DE" smtClean="0"/>
              <a:t>4</a:t>
            </a:fld>
            <a:endParaRPr lang="de-DE"/>
          </a:p>
        </p:txBody>
      </p:sp>
    </p:spTree>
    <p:extLst>
      <p:ext uri="{BB962C8B-B14F-4D97-AF65-F5344CB8AC3E}">
        <p14:creationId xmlns:p14="http://schemas.microsoft.com/office/powerpoint/2010/main" val="110042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¼ people in Lebanon is</a:t>
            </a:r>
            <a:r>
              <a:rPr lang="en-US" baseline="0" dirty="0" smtClean="0"/>
              <a:t> a refugee. If this phenomenon occurred in the US, it would be the equivalent of almost 80 million people extra people in a period of 5 years. </a:t>
            </a:r>
          </a:p>
          <a:p>
            <a:endParaRPr lang="en-US" baseline="0" dirty="0" smtClean="0"/>
          </a:p>
          <a:p>
            <a:r>
              <a:rPr lang="en-US" baseline="0" dirty="0" smtClean="0"/>
              <a:t>Switch: show photo of refugees in Lebanon</a:t>
            </a:r>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5</a:t>
            </a:fld>
            <a:endParaRPr lang="de-DE"/>
          </a:p>
        </p:txBody>
      </p:sp>
    </p:spTree>
    <p:extLst>
      <p:ext uri="{BB962C8B-B14F-4D97-AF65-F5344CB8AC3E}">
        <p14:creationId xmlns:p14="http://schemas.microsoft.com/office/powerpoint/2010/main" val="156234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 talking about Palestinian Refugees</a:t>
            </a:r>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6</a:t>
            </a:fld>
            <a:endParaRPr lang="de-DE"/>
          </a:p>
        </p:txBody>
      </p:sp>
    </p:spTree>
    <p:extLst>
      <p:ext uri="{BB962C8B-B14F-4D97-AF65-F5344CB8AC3E}">
        <p14:creationId xmlns:p14="http://schemas.microsoft.com/office/powerpoint/2010/main" val="97819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7:23-7:27 Palestinian – since 1948 or 1967</a:t>
            </a:r>
          </a:p>
          <a:p>
            <a:r>
              <a:rPr lang="en-US" sz="1200" kern="1200" dirty="0" smtClean="0">
                <a:solidFill>
                  <a:schemeClr val="tx1"/>
                </a:solidFill>
                <a:effectLst/>
                <a:latin typeface="+mn-lt"/>
                <a:ea typeface="+mn-ea"/>
                <a:cs typeface="+mn-cs"/>
              </a:rPr>
              <a:t>	What is their role in society? What restrictions are placed on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vast majority of the PRL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force works informally, with less than 14% having an</a:t>
            </a:r>
          </a:p>
          <a:p>
            <a:r>
              <a:rPr lang="en-US" sz="1200" kern="1200" dirty="0" smtClean="0">
                <a:solidFill>
                  <a:schemeClr val="tx1"/>
                </a:solidFill>
                <a:effectLst/>
                <a:latin typeface="+mn-lt"/>
                <a:ea typeface="+mn-ea"/>
                <a:cs typeface="+mn-cs"/>
              </a:rPr>
              <a:t>employment contract. From UNRWA:</a:t>
            </a:r>
          </a:p>
          <a:p>
            <a:r>
              <a:rPr lang="en-US" sz="1200" kern="1200" dirty="0" smtClean="0">
                <a:solidFill>
                  <a:schemeClr val="tx1"/>
                </a:solidFill>
                <a:effectLst/>
                <a:latin typeface="+mn-lt"/>
                <a:ea typeface="+mn-ea"/>
                <a:cs typeface="+mn-cs"/>
              </a:rPr>
              <a:t>PRL</a:t>
            </a:r>
          </a:p>
          <a:p>
            <a:r>
              <a:rPr lang="en-US" sz="1200" kern="1200" dirty="0" smtClean="0">
                <a:solidFill>
                  <a:schemeClr val="tx1"/>
                </a:solidFill>
                <a:effectLst/>
                <a:latin typeface="+mn-lt"/>
                <a:ea typeface="+mn-ea"/>
                <a:cs typeface="+mn-cs"/>
              </a:rPr>
              <a:t>• All professions, except the senior ‘white collar’ occupations, report poverty rates of higher</a:t>
            </a:r>
          </a:p>
          <a:p>
            <a:r>
              <a:rPr lang="en-US" sz="1200" kern="1200" dirty="0" smtClean="0">
                <a:solidFill>
                  <a:schemeClr val="tx1"/>
                </a:solidFill>
                <a:effectLst/>
                <a:latin typeface="+mn-lt"/>
                <a:ea typeface="+mn-ea"/>
                <a:cs typeface="+mn-cs"/>
              </a:rPr>
              <a:t>than 50 percent.</a:t>
            </a:r>
          </a:p>
          <a:p>
            <a:r>
              <a:rPr lang="en-US" sz="1200" kern="1200" dirty="0" smtClean="0">
                <a:solidFill>
                  <a:schemeClr val="tx1"/>
                </a:solidFill>
                <a:effectLst/>
                <a:latin typeface="+mn-lt"/>
                <a:ea typeface="+mn-ea"/>
                <a:cs typeface="+mn-cs"/>
              </a:rPr>
              <a:t>• Palestine refugees are still prohibited from practicing in several professions.</a:t>
            </a:r>
          </a:p>
          <a:p>
            <a:r>
              <a:rPr lang="en-US" sz="1200" kern="1200" dirty="0" smtClean="0">
                <a:solidFill>
                  <a:schemeClr val="tx1"/>
                </a:solidFill>
                <a:effectLst/>
                <a:latin typeface="+mn-lt"/>
                <a:ea typeface="+mn-ea"/>
                <a:cs typeface="+mn-cs"/>
              </a:rPr>
              <a:t>PRS</a:t>
            </a:r>
          </a:p>
          <a:p>
            <a:r>
              <a:rPr lang="en-US" sz="1200" kern="1200" dirty="0" smtClean="0">
                <a:solidFill>
                  <a:schemeClr val="tx1"/>
                </a:solidFill>
                <a:effectLst/>
                <a:latin typeface="+mn-lt"/>
                <a:ea typeface="+mn-ea"/>
                <a:cs typeface="+mn-cs"/>
              </a:rPr>
              <a:t>• PRS Unemployment rate is 52.5%, more than double the rate for PRL (23.2%).</a:t>
            </a:r>
          </a:p>
          <a:p>
            <a:r>
              <a:rPr lang="en-US" sz="1200" kern="1200" dirty="0" smtClean="0">
                <a:solidFill>
                  <a:schemeClr val="tx1"/>
                </a:solidFill>
                <a:effectLst/>
                <a:latin typeface="+mn-lt"/>
                <a:ea typeface="+mn-ea"/>
                <a:cs typeface="+mn-cs"/>
              </a:rPr>
              <a:t>• 97.7% only have verbal agreements with their employers.</a:t>
            </a:r>
          </a:p>
          <a:p>
            <a:r>
              <a:rPr lang="en-US" sz="1200" kern="1200" dirty="0" smtClean="0">
                <a:solidFill>
                  <a:schemeClr val="tx1"/>
                </a:solidFill>
                <a:effectLst/>
                <a:latin typeface="+mn-lt"/>
                <a:ea typeface="+mn-ea"/>
                <a:cs typeface="+mn-cs"/>
              </a:rPr>
              <a:t>• Four out of five female headed families do not have any working member (2014 PRS Vulnerability Assessment).</a:t>
            </a:r>
          </a:p>
          <a:p>
            <a:r>
              <a:rPr lang="en-US" sz="1200" kern="1200" dirty="0" smtClean="0">
                <a:solidFill>
                  <a:schemeClr val="tx1"/>
                </a:solidFill>
                <a:effectLst/>
                <a:latin typeface="+mn-lt"/>
                <a:ea typeface="+mn-ea"/>
                <a:cs typeface="+mn-cs"/>
              </a:rPr>
              <a:t>	Still very passionate about Palestine – perhaps there is more zeal because it is inaccessible</a:t>
            </a:r>
          </a:p>
          <a:p>
            <a:endParaRPr lang="en-US" dirty="0" smtClean="0"/>
          </a:p>
          <a:p>
            <a:r>
              <a:rPr lang="en-US" dirty="0" smtClean="0"/>
              <a:t>Statistics:</a:t>
            </a:r>
          </a:p>
          <a:p>
            <a:r>
              <a:rPr lang="en-US" dirty="0" smtClean="0"/>
              <a:t>Palestinian Refugees in Lebanon living in Camps: 52%:</a:t>
            </a:r>
            <a:r>
              <a:rPr lang="en-US" baseline="0" dirty="0" smtClean="0"/>
              <a:t> 260,000-280,000</a:t>
            </a:r>
          </a:p>
          <a:p>
            <a:r>
              <a:rPr lang="en-US" baseline="0" dirty="0" smtClean="0"/>
              <a:t>Palestinian Refugees from Syria: 40,087</a:t>
            </a:r>
          </a:p>
          <a:p>
            <a:r>
              <a:rPr lang="en-US" baseline="0" dirty="0" smtClean="0"/>
              <a:t>Total Palestinian Refugees registered in Lebanon: 450,000</a:t>
            </a:r>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7</a:t>
            </a:fld>
            <a:endParaRPr lang="de-DE"/>
          </a:p>
        </p:txBody>
      </p:sp>
    </p:spTree>
    <p:extLst>
      <p:ext uri="{BB962C8B-B14F-4D97-AF65-F5344CB8AC3E}">
        <p14:creationId xmlns:p14="http://schemas.microsoft.com/office/powerpoint/2010/main" val="44634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7:27-7:28 Story: Palestinian students in class, knowing which village their grandparents’ came from and calling that home. The concept of home in Arabic has extremely deep roots: different from our American perspective, where we might call home the place where our parents grew up, but perhaps even are ready to re-associate ourselves with a new place after living there for a few years. </a:t>
            </a:r>
          </a:p>
        </p:txBody>
      </p:sp>
      <p:sp>
        <p:nvSpPr>
          <p:cNvPr id="4" name="Slide Number Placeholder 3"/>
          <p:cNvSpPr>
            <a:spLocks noGrp="1"/>
          </p:cNvSpPr>
          <p:nvPr>
            <p:ph type="sldNum" sz="quarter" idx="10"/>
          </p:nvPr>
        </p:nvSpPr>
        <p:spPr/>
        <p:txBody>
          <a:bodyPr/>
          <a:lstStyle/>
          <a:p>
            <a:fld id="{DCF9B4B8-2B20-B34B-B227-66D0D1D9E614}" type="slidenum">
              <a:rPr lang="de-DE" smtClean="0"/>
              <a:t>8</a:t>
            </a:fld>
            <a:endParaRPr lang="de-DE"/>
          </a:p>
        </p:txBody>
      </p:sp>
    </p:spTree>
    <p:extLst>
      <p:ext uri="{BB962C8B-B14F-4D97-AF65-F5344CB8AC3E}">
        <p14:creationId xmlns:p14="http://schemas.microsoft.com/office/powerpoint/2010/main" val="48096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7:28-7:31 Syrian – of all walks of life; it is not too difficult to recognize who is Syrian vs. who is Lebanese because of the different Arabic accents. However, there is discrimination against the lower-class Syrian refugees. </a:t>
            </a:r>
          </a:p>
          <a:p>
            <a:r>
              <a:rPr lang="en-US" sz="1200" kern="1200" dirty="0" smtClean="0">
                <a:solidFill>
                  <a:schemeClr val="tx1"/>
                </a:solidFill>
                <a:effectLst/>
                <a:latin typeface="+mn-lt"/>
                <a:ea typeface="+mn-ea"/>
                <a:cs typeface="+mn-cs"/>
              </a:rPr>
              <a:t>1,069,111 registered with UNHCR</a:t>
            </a:r>
          </a:p>
          <a:p>
            <a:r>
              <a:rPr lang="en-US" sz="1200" kern="1200" dirty="0" smtClean="0">
                <a:solidFill>
                  <a:schemeClr val="tx1"/>
                </a:solidFill>
                <a:effectLst/>
                <a:latin typeface="+mn-lt"/>
                <a:ea typeface="+mn-ea"/>
                <a:cs typeface="+mn-cs"/>
              </a:rPr>
              <a:t>In Lebanon</a:t>
            </a:r>
          </a:p>
          <a:p>
            <a:r>
              <a:rPr lang="en-US" sz="1200" kern="1200" dirty="0" smtClean="0">
                <a:solidFill>
                  <a:schemeClr val="tx1"/>
                </a:solidFill>
                <a:effectLst/>
                <a:latin typeface="+mn-lt"/>
                <a:ea typeface="+mn-ea"/>
                <a:cs typeface="+mn-cs"/>
              </a:rPr>
              <a:t>73% of Syrian registered adults are not working (50% among men and 93% among women). On average, one member of the family, regardless of the household size, is responsible for supporting the entire family financially.</a:t>
            </a:r>
          </a:p>
          <a:p>
            <a:r>
              <a:rPr lang="en-US" sz="1200" kern="1200" dirty="0" smtClean="0">
                <a:solidFill>
                  <a:schemeClr val="tx1"/>
                </a:solidFill>
                <a:effectLst/>
                <a:latin typeface="+mn-lt"/>
                <a:ea typeface="+mn-ea"/>
                <a:cs typeface="+mn-cs"/>
              </a:rPr>
              <a:t>14: Average number of days worked per month among those working</a:t>
            </a:r>
          </a:p>
          <a:p>
            <a:r>
              <a:rPr lang="en-US" sz="1200" kern="1200" dirty="0" smtClean="0">
                <a:solidFill>
                  <a:schemeClr val="tx1"/>
                </a:solidFill>
                <a:effectLst/>
                <a:latin typeface="+mn-lt"/>
                <a:ea typeface="+mn-ea"/>
                <a:cs typeface="+mn-cs"/>
              </a:rPr>
              <a:t>$12.77: Average income per day among those working</a:t>
            </a:r>
          </a:p>
          <a:p>
            <a:r>
              <a:rPr lang="en-US" sz="1200" kern="1200" dirty="0" smtClean="0">
                <a:solidFill>
                  <a:schemeClr val="tx1"/>
                </a:solidFill>
                <a:effectLst/>
                <a:latin typeface="+mn-lt"/>
                <a:ea typeface="+mn-ea"/>
                <a:cs typeface="+mn-cs"/>
              </a:rPr>
              <a:t>$177: Average monthly income among those working</a:t>
            </a:r>
          </a:p>
          <a:p>
            <a:r>
              <a:rPr lang="en-US" sz="1200" kern="1200" dirty="0" smtClean="0">
                <a:solidFill>
                  <a:schemeClr val="tx1"/>
                </a:solidFill>
                <a:effectLst/>
                <a:latin typeface="+mn-lt"/>
                <a:ea typeface="+mn-ea"/>
                <a:cs typeface="+mn-cs"/>
              </a:rPr>
              <a:t>1 person generates income and supports the family regardless of the size – up to 12 family members supported by 1 breadwinner</a:t>
            </a:r>
          </a:p>
          <a:p>
            <a:endParaRPr lang="en-US" dirty="0"/>
          </a:p>
        </p:txBody>
      </p:sp>
      <p:sp>
        <p:nvSpPr>
          <p:cNvPr id="4" name="Slide Number Placeholder 3"/>
          <p:cNvSpPr>
            <a:spLocks noGrp="1"/>
          </p:cNvSpPr>
          <p:nvPr>
            <p:ph type="sldNum" sz="quarter" idx="10"/>
          </p:nvPr>
        </p:nvSpPr>
        <p:spPr/>
        <p:txBody>
          <a:bodyPr/>
          <a:lstStyle/>
          <a:p>
            <a:fld id="{DCF9B4B8-2B20-B34B-B227-66D0D1D9E614}" type="slidenum">
              <a:rPr lang="de-DE" smtClean="0"/>
              <a:t>9</a:t>
            </a:fld>
            <a:endParaRPr lang="de-DE"/>
          </a:p>
        </p:txBody>
      </p:sp>
    </p:spTree>
    <p:extLst>
      <p:ext uri="{BB962C8B-B14F-4D97-AF65-F5344CB8AC3E}">
        <p14:creationId xmlns:p14="http://schemas.microsoft.com/office/powerpoint/2010/main" val="122971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4/18/2016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pptbkgrnddrpshdwh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4767" y="2130425"/>
            <a:ext cx="8375921" cy="1470025"/>
          </a:xfrm>
        </p:spPr>
        <p:txBody>
          <a:bodyPr/>
          <a:lstStyle/>
          <a:p>
            <a:r>
              <a:rPr lang="de-DE" dirty="0" err="1" smtClean="0">
                <a:solidFill>
                  <a:schemeClr val="tx2">
                    <a:lumMod val="50000"/>
                  </a:schemeClr>
                </a:solidFill>
              </a:rPr>
              <a:t>Lebanon</a:t>
            </a:r>
            <a:r>
              <a:rPr lang="de-DE" dirty="0" smtClean="0">
                <a:solidFill>
                  <a:schemeClr val="tx2">
                    <a:lumMod val="50000"/>
                  </a:schemeClr>
                </a:solidFill>
              </a:rPr>
              <a:t>: A Land </a:t>
            </a:r>
            <a:r>
              <a:rPr lang="de-DE" dirty="0" err="1" smtClean="0">
                <a:solidFill>
                  <a:schemeClr val="tx2">
                    <a:lumMod val="50000"/>
                  </a:schemeClr>
                </a:solidFill>
              </a:rPr>
              <a:t>of</a:t>
            </a:r>
            <a:r>
              <a:rPr lang="de-DE" dirty="0" smtClean="0">
                <a:solidFill>
                  <a:schemeClr val="tx2">
                    <a:lumMod val="50000"/>
                  </a:schemeClr>
                </a:solidFill>
              </a:rPr>
              <a:t> Refuge</a:t>
            </a:r>
            <a:endParaRPr lang="de-DE" dirty="0">
              <a:solidFill>
                <a:schemeClr val="tx2">
                  <a:lumMod val="50000"/>
                </a:schemeClr>
              </a:solidFill>
            </a:endParaRPr>
          </a:p>
        </p:txBody>
      </p:sp>
      <p:sp>
        <p:nvSpPr>
          <p:cNvPr id="3" name="Untertitel 2"/>
          <p:cNvSpPr>
            <a:spLocks noGrp="1"/>
          </p:cNvSpPr>
          <p:nvPr>
            <p:ph type="subTitle" idx="1"/>
          </p:nvPr>
        </p:nvSpPr>
        <p:spPr>
          <a:xfrm>
            <a:off x="738042" y="3886200"/>
            <a:ext cx="7397586" cy="2204884"/>
          </a:xfrm>
        </p:spPr>
        <p:txBody>
          <a:bodyPr>
            <a:normAutofit fontScale="92500"/>
          </a:bodyPr>
          <a:lstStyle/>
          <a:p>
            <a:r>
              <a:rPr lang="de-DE" dirty="0" smtClean="0">
                <a:solidFill>
                  <a:schemeClr val="tx2">
                    <a:lumMod val="50000"/>
                  </a:schemeClr>
                </a:solidFill>
              </a:rPr>
              <a:t>Ariel </a:t>
            </a:r>
            <a:r>
              <a:rPr lang="de-DE" dirty="0" err="1" smtClean="0">
                <a:solidFill>
                  <a:schemeClr val="tx2">
                    <a:lumMod val="50000"/>
                  </a:schemeClr>
                </a:solidFill>
              </a:rPr>
              <a:t>Royer</a:t>
            </a:r>
            <a:endParaRPr lang="de-DE" dirty="0"/>
          </a:p>
          <a:p>
            <a:r>
              <a:rPr lang="de-DE" dirty="0" smtClean="0">
                <a:solidFill>
                  <a:schemeClr val="tx2">
                    <a:lumMod val="20000"/>
                    <a:lumOff val="80000"/>
                  </a:schemeClr>
                </a:solidFill>
              </a:rPr>
              <a:t>Global Mission Intern, 2013-2015</a:t>
            </a:r>
          </a:p>
          <a:p>
            <a:r>
              <a:rPr lang="de-DE" dirty="0" smtClean="0">
                <a:solidFill>
                  <a:schemeClr val="tx2">
                    <a:lumMod val="20000"/>
                    <a:lumOff val="80000"/>
                  </a:schemeClr>
                </a:solidFill>
              </a:rPr>
              <a:t>Global </a:t>
            </a:r>
            <a:r>
              <a:rPr lang="de-DE" dirty="0" err="1" smtClean="0">
                <a:solidFill>
                  <a:schemeClr val="tx2">
                    <a:lumMod val="20000"/>
                    <a:lumOff val="80000"/>
                  </a:schemeClr>
                </a:solidFill>
              </a:rPr>
              <a:t>Ministries</a:t>
            </a:r>
            <a:r>
              <a:rPr lang="de-DE" dirty="0" smtClean="0">
                <a:solidFill>
                  <a:schemeClr val="tx2">
                    <a:lumMod val="20000"/>
                    <a:lumOff val="80000"/>
                  </a:schemeClr>
                </a:solidFill>
              </a:rPr>
              <a:t> </a:t>
            </a:r>
            <a:r>
              <a:rPr lang="de-DE" dirty="0" err="1" smtClean="0">
                <a:solidFill>
                  <a:schemeClr val="tx2">
                    <a:lumMod val="20000"/>
                    <a:lumOff val="80000"/>
                  </a:schemeClr>
                </a:solidFill>
              </a:rPr>
              <a:t>of</a:t>
            </a:r>
            <a:r>
              <a:rPr lang="de-DE" dirty="0" smtClean="0">
                <a:solidFill>
                  <a:schemeClr val="tx2">
                    <a:lumMod val="20000"/>
                    <a:lumOff val="80000"/>
                  </a:schemeClr>
                </a:solidFill>
              </a:rPr>
              <a:t> </a:t>
            </a:r>
            <a:r>
              <a:rPr lang="de-DE" dirty="0" err="1" smtClean="0">
                <a:solidFill>
                  <a:schemeClr val="tx2">
                    <a:lumMod val="20000"/>
                    <a:lumOff val="80000"/>
                  </a:schemeClr>
                </a:solidFill>
              </a:rPr>
              <a:t>the</a:t>
            </a:r>
            <a:r>
              <a:rPr lang="de-DE" dirty="0" smtClean="0">
                <a:solidFill>
                  <a:schemeClr val="tx2">
                    <a:lumMod val="20000"/>
                    <a:lumOff val="80000"/>
                  </a:schemeClr>
                </a:solidFill>
              </a:rPr>
              <a:t> </a:t>
            </a:r>
          </a:p>
          <a:p>
            <a:r>
              <a:rPr lang="de-DE" dirty="0" smtClean="0">
                <a:solidFill>
                  <a:schemeClr val="tx2">
                    <a:lumMod val="20000"/>
                    <a:lumOff val="80000"/>
                  </a:schemeClr>
                </a:solidFill>
              </a:rPr>
              <a:t>United Church </a:t>
            </a:r>
            <a:r>
              <a:rPr lang="de-DE" dirty="0" err="1" smtClean="0">
                <a:solidFill>
                  <a:schemeClr val="tx2">
                    <a:lumMod val="20000"/>
                    <a:lumOff val="80000"/>
                  </a:schemeClr>
                </a:solidFill>
              </a:rPr>
              <a:t>of</a:t>
            </a:r>
            <a:r>
              <a:rPr lang="de-DE" dirty="0" smtClean="0">
                <a:solidFill>
                  <a:schemeClr val="tx2">
                    <a:lumMod val="20000"/>
                    <a:lumOff val="80000"/>
                  </a:schemeClr>
                </a:solidFill>
              </a:rPr>
              <a:t> Christ &amp; </a:t>
            </a:r>
            <a:r>
              <a:rPr lang="de-DE" dirty="0" err="1" smtClean="0">
                <a:solidFill>
                  <a:schemeClr val="tx2">
                    <a:lumMod val="20000"/>
                    <a:lumOff val="80000"/>
                  </a:schemeClr>
                </a:solidFill>
              </a:rPr>
              <a:t>Disciples</a:t>
            </a:r>
            <a:r>
              <a:rPr lang="de-DE" dirty="0" smtClean="0">
                <a:solidFill>
                  <a:schemeClr val="tx2">
                    <a:lumMod val="20000"/>
                    <a:lumOff val="80000"/>
                  </a:schemeClr>
                </a:solidFill>
              </a:rPr>
              <a:t> </a:t>
            </a:r>
            <a:r>
              <a:rPr lang="de-DE" dirty="0" err="1" smtClean="0">
                <a:solidFill>
                  <a:schemeClr val="tx2">
                    <a:lumMod val="20000"/>
                    <a:lumOff val="80000"/>
                  </a:schemeClr>
                </a:solidFill>
              </a:rPr>
              <a:t>of</a:t>
            </a:r>
            <a:r>
              <a:rPr lang="de-DE" dirty="0" smtClean="0">
                <a:solidFill>
                  <a:schemeClr val="tx2">
                    <a:lumMod val="20000"/>
                    <a:lumOff val="80000"/>
                  </a:schemeClr>
                </a:solidFill>
              </a:rPr>
              <a:t> Christ</a:t>
            </a:r>
            <a:endParaRPr lang="de-DE" dirty="0">
              <a:solidFill>
                <a:schemeClr val="tx2">
                  <a:lumMod val="20000"/>
                  <a:lumOff val="80000"/>
                </a:schemeClr>
              </a:solidFill>
            </a:endParaRPr>
          </a:p>
        </p:txBody>
      </p:sp>
    </p:spTree>
    <p:extLst>
      <p:ext uri="{BB962C8B-B14F-4D97-AF65-F5344CB8AC3E}">
        <p14:creationId xmlns:p14="http://schemas.microsoft.com/office/powerpoint/2010/main" val="354440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Bild 3" descr="P1040103.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60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p:cNvPicPr>
            <a:picLocks noChangeAspect="1"/>
          </p:cNvPicPr>
          <p:nvPr/>
        </p:nvPicPr>
        <p:blipFill>
          <a:blip r:embed="rId3"/>
          <a:srcRect t="13336" b="13336"/>
          <a:stretch>
            <a:fillRect/>
          </a:stretch>
        </p:blipFill>
        <p:spPr>
          <a:xfrm>
            <a:off x="-62487" y="0"/>
            <a:ext cx="9212715" cy="6858000"/>
          </a:xfrm>
          <a:prstGeom prst="rect">
            <a:avLst/>
          </a:prstGeom>
        </p:spPr>
      </p:pic>
      <p:pic>
        <p:nvPicPr>
          <p:cNvPr id="3" name="Content Placeholder 2"/>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1742650" y="1382485"/>
            <a:ext cx="3394472" cy="4525963"/>
          </a:xfrm>
        </p:spPr>
      </p:pic>
      <p:sp>
        <p:nvSpPr>
          <p:cNvPr id="4" name="TextBox 3"/>
          <p:cNvSpPr txBox="1"/>
          <p:nvPr/>
        </p:nvSpPr>
        <p:spPr>
          <a:xfrm>
            <a:off x="3786600" y="5440753"/>
            <a:ext cx="1371600" cy="369332"/>
          </a:xfrm>
          <a:prstGeom prst="rect">
            <a:avLst/>
          </a:prstGeom>
          <a:noFill/>
        </p:spPr>
        <p:txBody>
          <a:bodyPr wrap="square" rtlCol="0">
            <a:spAutoFit/>
          </a:bodyPr>
          <a:lstStyle/>
          <a:p>
            <a:r>
              <a:rPr lang="en-US" dirty="0" err="1" smtClean="0">
                <a:solidFill>
                  <a:schemeClr val="bg1"/>
                </a:solidFill>
              </a:rPr>
              <a:t>Zeina</a:t>
            </a:r>
            <a:r>
              <a:rPr lang="en-US" dirty="0" smtClean="0">
                <a:solidFill>
                  <a:schemeClr val="bg1"/>
                </a:solidFill>
              </a:rPr>
              <a:t> </a:t>
            </a:r>
            <a:r>
              <a:rPr lang="en-US" dirty="0" err="1" smtClean="0">
                <a:solidFill>
                  <a:schemeClr val="bg1"/>
                </a:solidFill>
              </a:rPr>
              <a:t>Azzam</a:t>
            </a:r>
            <a:endParaRPr lang="en-US" dirty="0">
              <a:solidFill>
                <a:schemeClr val="bg1"/>
              </a:solidFill>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9232" r="9524"/>
          <a:stretch/>
        </p:blipFill>
        <p:spPr>
          <a:xfrm>
            <a:off x="5443890" y="1382485"/>
            <a:ext cx="3451330" cy="4525963"/>
          </a:xfrm>
          <a:prstGeom prst="rect">
            <a:avLst/>
          </a:prstGeom>
        </p:spPr>
      </p:pic>
      <p:sp>
        <p:nvSpPr>
          <p:cNvPr id="9" name="TextBox 8"/>
          <p:cNvSpPr txBox="1"/>
          <p:nvPr/>
        </p:nvSpPr>
        <p:spPr>
          <a:xfrm>
            <a:off x="1742650" y="696146"/>
            <a:ext cx="3415550" cy="461665"/>
          </a:xfrm>
          <a:prstGeom prst="rect">
            <a:avLst/>
          </a:prstGeom>
          <a:noFill/>
        </p:spPr>
        <p:txBody>
          <a:bodyPr wrap="none" rtlCol="0">
            <a:spAutoFit/>
          </a:bodyPr>
          <a:lstStyle/>
          <a:p>
            <a:r>
              <a:rPr lang="en-US" sz="2400" dirty="0" smtClean="0">
                <a:solidFill>
                  <a:schemeClr val="tx2">
                    <a:lumMod val="50000"/>
                  </a:schemeClr>
                </a:solidFill>
              </a:rPr>
              <a:t>Palestinian Refugee Camp</a:t>
            </a:r>
            <a:endParaRPr lang="en-US" sz="2400" dirty="0">
              <a:solidFill>
                <a:schemeClr val="tx2">
                  <a:lumMod val="50000"/>
                </a:schemeClr>
              </a:solidFill>
            </a:endParaRPr>
          </a:p>
        </p:txBody>
      </p:sp>
      <p:sp>
        <p:nvSpPr>
          <p:cNvPr id="10" name="TextBox 9"/>
          <p:cNvSpPr txBox="1"/>
          <p:nvPr/>
        </p:nvSpPr>
        <p:spPr>
          <a:xfrm>
            <a:off x="5443890" y="674522"/>
            <a:ext cx="3451329" cy="461665"/>
          </a:xfrm>
          <a:prstGeom prst="rect">
            <a:avLst/>
          </a:prstGeom>
          <a:noFill/>
        </p:spPr>
        <p:txBody>
          <a:bodyPr wrap="square" rtlCol="0">
            <a:spAutoFit/>
          </a:bodyPr>
          <a:lstStyle/>
          <a:p>
            <a:pPr algn="ctr"/>
            <a:r>
              <a:rPr lang="en-US" sz="2400" dirty="0" smtClean="0">
                <a:solidFill>
                  <a:schemeClr val="tx2">
                    <a:lumMod val="50000"/>
                  </a:schemeClr>
                </a:solidFill>
              </a:rPr>
              <a:t>Syrian Refugee Camp</a:t>
            </a:r>
            <a:endParaRPr lang="en-US" sz="2400" dirty="0">
              <a:solidFill>
                <a:schemeClr val="tx2">
                  <a:lumMod val="50000"/>
                </a:schemeClr>
              </a:solidFill>
            </a:endParaRPr>
          </a:p>
        </p:txBody>
      </p:sp>
      <p:sp>
        <p:nvSpPr>
          <p:cNvPr id="7" name="TextBox 6"/>
          <p:cNvSpPr txBox="1"/>
          <p:nvPr/>
        </p:nvSpPr>
        <p:spPr>
          <a:xfrm>
            <a:off x="7141028" y="5440753"/>
            <a:ext cx="1754191" cy="369332"/>
          </a:xfrm>
          <a:prstGeom prst="rect">
            <a:avLst/>
          </a:prstGeom>
          <a:noFill/>
        </p:spPr>
        <p:txBody>
          <a:bodyPr wrap="square" rtlCol="0">
            <a:spAutoFit/>
          </a:bodyPr>
          <a:lstStyle/>
          <a:p>
            <a:r>
              <a:rPr lang="en-US" dirty="0" smtClean="0">
                <a:solidFill>
                  <a:schemeClr val="tx2">
                    <a:lumMod val="50000"/>
                  </a:schemeClr>
                </a:solidFill>
              </a:rPr>
              <a:t>Associated Press</a:t>
            </a:r>
            <a:endParaRPr lang="en-US" dirty="0">
              <a:solidFill>
                <a:schemeClr val="tx2">
                  <a:lumMod val="50000"/>
                </a:schemeClr>
              </a:solidFill>
            </a:endParaRPr>
          </a:p>
        </p:txBody>
      </p:sp>
    </p:spTree>
    <p:extLst>
      <p:ext uri="{BB962C8B-B14F-4D97-AF65-F5344CB8AC3E}">
        <p14:creationId xmlns:p14="http://schemas.microsoft.com/office/powerpoint/2010/main" val="337222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p:cNvPicPr>
            <a:picLocks noChangeAspect="1"/>
          </p:cNvPicPr>
          <p:nvPr/>
        </p:nvPicPr>
        <p:blipFill>
          <a:blip r:embed="rId3"/>
          <a:srcRect t="13336" b="13336"/>
          <a:stretch>
            <a:fillRect/>
          </a:stretch>
        </p:blipFill>
        <p:spPr>
          <a:xfrm>
            <a:off x="-62487" y="0"/>
            <a:ext cx="9212715" cy="6858000"/>
          </a:xfrm>
          <a:prstGeom prst="rect">
            <a:avLst/>
          </a:prstGeom>
        </p:spPr>
      </p:pic>
      <p:sp>
        <p:nvSpPr>
          <p:cNvPr id="3" name="Inhaltsplatzhalter 2"/>
          <p:cNvSpPr>
            <a:spLocks noGrp="1"/>
          </p:cNvSpPr>
          <p:nvPr>
            <p:ph idx="1"/>
          </p:nvPr>
        </p:nvSpPr>
        <p:spPr>
          <a:xfrm>
            <a:off x="1741714" y="1905675"/>
            <a:ext cx="3220168" cy="2949677"/>
          </a:xfrm>
        </p:spPr>
        <p:txBody>
          <a:bodyPr>
            <a:normAutofit/>
          </a:bodyPr>
          <a:lstStyle/>
          <a:p>
            <a:pPr marL="0" indent="0">
              <a:buNone/>
            </a:pPr>
            <a:r>
              <a:rPr lang="de-DE" sz="2400" dirty="0" smtClean="0"/>
              <a:t>Primary &amp; </a:t>
            </a:r>
            <a:r>
              <a:rPr lang="de-DE" sz="2400" dirty="0" err="1" smtClean="0"/>
              <a:t>Secondary</a:t>
            </a:r>
            <a:r>
              <a:rPr lang="de-DE" sz="2400" dirty="0" smtClean="0"/>
              <a:t> Education &amp; </a:t>
            </a:r>
            <a:r>
              <a:rPr lang="de-DE" sz="2400" dirty="0" err="1" smtClean="0"/>
              <a:t>Vocational</a:t>
            </a:r>
            <a:r>
              <a:rPr lang="de-DE" sz="2400" dirty="0" smtClean="0"/>
              <a:t> </a:t>
            </a:r>
            <a:r>
              <a:rPr lang="de-DE" sz="2400" dirty="0" err="1" smtClean="0"/>
              <a:t>training</a:t>
            </a:r>
            <a:r>
              <a:rPr lang="de-DE" sz="2400" dirty="0" smtClean="0"/>
              <a:t> </a:t>
            </a:r>
            <a:r>
              <a:rPr lang="de-DE" sz="2400" dirty="0" err="1" smtClean="0"/>
              <a:t>for</a:t>
            </a:r>
            <a:r>
              <a:rPr lang="de-DE" sz="2400" dirty="0" smtClean="0"/>
              <a:t> </a:t>
            </a:r>
            <a:r>
              <a:rPr lang="de-DE" sz="2400" dirty="0" err="1" smtClean="0"/>
              <a:t>Palestinian</a:t>
            </a:r>
            <a:r>
              <a:rPr lang="de-DE" sz="2400" dirty="0" smtClean="0"/>
              <a:t> &amp; </a:t>
            </a:r>
            <a:r>
              <a:rPr lang="de-DE" sz="2400" dirty="0" err="1" smtClean="0"/>
              <a:t>Syrian</a:t>
            </a:r>
            <a:r>
              <a:rPr lang="de-DE" sz="2400" dirty="0" smtClean="0"/>
              <a:t> </a:t>
            </a:r>
            <a:r>
              <a:rPr lang="de-DE" sz="2400" dirty="0" err="1" smtClean="0"/>
              <a:t>refugees</a:t>
            </a:r>
            <a:endParaRPr lang="de-DE" sz="2400" dirty="0" smtClean="0"/>
          </a:p>
          <a:p>
            <a:pPr marL="0" indent="0">
              <a:buNone/>
            </a:pPr>
            <a:endParaRPr lang="de-DE" sz="2400" dirty="0" smtClean="0"/>
          </a:p>
          <a:p>
            <a:pPr marL="0" indent="0">
              <a:buNone/>
            </a:pPr>
            <a:endParaRPr lang="de-DE" sz="2400" dirty="0"/>
          </a:p>
        </p:txBody>
      </p:sp>
      <p:pic>
        <p:nvPicPr>
          <p:cNvPr id="6" name="Bild 5" descr="jccleban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078" y="370307"/>
            <a:ext cx="2336122" cy="1269294"/>
          </a:xfrm>
          <a:prstGeom prst="rect">
            <a:avLst/>
          </a:prstGeom>
        </p:spPr>
      </p:pic>
      <p:pic>
        <p:nvPicPr>
          <p:cNvPr id="7" name="Bild 6" descr="MECC logo-Pantone 308C 430C.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16379" y="203569"/>
            <a:ext cx="4265538" cy="1436032"/>
          </a:xfrm>
          <a:prstGeom prst="rect">
            <a:avLst/>
          </a:prstGeom>
        </p:spPr>
      </p:pic>
      <p:sp>
        <p:nvSpPr>
          <p:cNvPr id="9" name="Rechteck 8"/>
          <p:cNvSpPr/>
          <p:nvPr/>
        </p:nvSpPr>
        <p:spPr>
          <a:xfrm>
            <a:off x="4961882" y="1879082"/>
            <a:ext cx="4194233" cy="2308324"/>
          </a:xfrm>
          <a:prstGeom prst="rect">
            <a:avLst/>
          </a:prstGeom>
        </p:spPr>
        <p:txBody>
          <a:bodyPr wrap="square">
            <a:spAutoFit/>
          </a:bodyPr>
          <a:lstStyle/>
          <a:p>
            <a:r>
              <a:rPr lang="de-DE" sz="2400" dirty="0" err="1" smtClean="0"/>
              <a:t>Ecumenical</a:t>
            </a:r>
            <a:r>
              <a:rPr lang="de-DE" sz="2400" dirty="0" smtClean="0"/>
              <a:t> Christian </a:t>
            </a:r>
            <a:r>
              <a:rPr lang="de-DE" sz="2400" dirty="0"/>
              <a:t>C</a:t>
            </a:r>
            <a:r>
              <a:rPr lang="de-DE" sz="2400" dirty="0" smtClean="0"/>
              <a:t>ouncil </a:t>
            </a:r>
            <a:r>
              <a:rPr lang="de-DE" sz="2400" dirty="0"/>
              <a:t>in </a:t>
            </a:r>
            <a:r>
              <a:rPr lang="de-DE" sz="2400" dirty="0" err="1"/>
              <a:t>the</a:t>
            </a:r>
            <a:r>
              <a:rPr lang="de-DE" sz="2400" dirty="0"/>
              <a:t> </a:t>
            </a:r>
            <a:r>
              <a:rPr lang="de-DE" sz="2400" dirty="0" err="1"/>
              <a:t>Middle</a:t>
            </a:r>
            <a:r>
              <a:rPr lang="de-DE" sz="2400" dirty="0"/>
              <a:t> </a:t>
            </a:r>
            <a:r>
              <a:rPr lang="de-DE" sz="2400" dirty="0" smtClean="0"/>
              <a:t>East </a:t>
            </a:r>
            <a:r>
              <a:rPr lang="de-DE" sz="2400" dirty="0" err="1" smtClean="0"/>
              <a:t>working</a:t>
            </a:r>
            <a:r>
              <a:rPr lang="de-DE" sz="2400" dirty="0" smtClean="0"/>
              <a:t> in inter-</a:t>
            </a:r>
            <a:r>
              <a:rPr lang="de-DE" sz="2400" dirty="0" err="1" smtClean="0"/>
              <a:t>religious</a:t>
            </a:r>
            <a:r>
              <a:rPr lang="de-DE" sz="2400" dirty="0" smtClean="0"/>
              <a:t> </a:t>
            </a:r>
            <a:r>
              <a:rPr lang="de-DE" sz="2400" dirty="0" err="1" smtClean="0"/>
              <a:t>dialogue</a:t>
            </a:r>
            <a:r>
              <a:rPr lang="de-DE" sz="2400" dirty="0" smtClean="0"/>
              <a:t>, </a:t>
            </a:r>
            <a:r>
              <a:rPr lang="de-DE" sz="2400" dirty="0" err="1" smtClean="0"/>
              <a:t>social</a:t>
            </a:r>
            <a:r>
              <a:rPr lang="de-DE" sz="2400" dirty="0" smtClean="0"/>
              <a:t> </a:t>
            </a:r>
            <a:r>
              <a:rPr lang="de-DE" sz="2400" dirty="0" err="1" smtClean="0"/>
              <a:t>services</a:t>
            </a:r>
            <a:r>
              <a:rPr lang="de-DE" sz="2400" dirty="0" smtClean="0"/>
              <a:t>, </a:t>
            </a:r>
            <a:r>
              <a:rPr lang="de-DE" sz="2400" dirty="0" err="1" smtClean="0"/>
              <a:t>and</a:t>
            </a:r>
            <a:r>
              <a:rPr lang="de-DE" sz="2400" dirty="0" smtClean="0"/>
              <a:t> </a:t>
            </a:r>
            <a:r>
              <a:rPr lang="de-DE" sz="2400" dirty="0" err="1" smtClean="0"/>
              <a:t>ecumenical</a:t>
            </a:r>
            <a:r>
              <a:rPr lang="de-DE" sz="2400" dirty="0" smtClean="0"/>
              <a:t> </a:t>
            </a:r>
            <a:r>
              <a:rPr lang="de-DE" sz="2400" dirty="0" err="1"/>
              <a:t>issues</a:t>
            </a:r>
            <a:endParaRPr lang="de-DE" sz="2400" dirty="0" smtClean="0"/>
          </a:p>
          <a:p>
            <a:pPr marL="342900" indent="-342900">
              <a:buFontTx/>
              <a:buChar char="-"/>
            </a:pPr>
            <a:endParaRPr lang="de-DE" sz="2400" dirty="0" smtClean="0"/>
          </a:p>
          <a:p>
            <a:pPr marL="342900" indent="-342900">
              <a:buFontTx/>
              <a:buChar char="-"/>
            </a:pPr>
            <a:endParaRPr lang="de-DE" sz="2400" dirty="0"/>
          </a:p>
        </p:txBody>
      </p:sp>
      <p:pic>
        <p:nvPicPr>
          <p:cNvPr id="10" name="Bild 3" descr="CSC_005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380" y="3799251"/>
            <a:ext cx="4091340" cy="2736084"/>
          </a:xfrm>
          <a:prstGeom prst="rect">
            <a:avLst/>
          </a:prstGeom>
        </p:spPr>
      </p:pic>
    </p:spTree>
    <p:extLst>
      <p:ext uri="{BB962C8B-B14F-4D97-AF65-F5344CB8AC3E}">
        <p14:creationId xmlns:p14="http://schemas.microsoft.com/office/powerpoint/2010/main" val="393243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Bild 3" descr="CSC_00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27" y="0"/>
            <a:ext cx="10329586" cy="6907911"/>
          </a:xfrm>
          <a:prstGeom prst="rect">
            <a:avLst/>
          </a:prstGeom>
        </p:spPr>
      </p:pic>
    </p:spTree>
    <p:extLst>
      <p:ext uri="{BB962C8B-B14F-4D97-AF65-F5344CB8AC3E}">
        <p14:creationId xmlns:p14="http://schemas.microsoft.com/office/powerpoint/2010/main" val="63049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Bild 3" descr="Sabra Dancing coll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13" y="0"/>
            <a:ext cx="10287001" cy="6858000"/>
          </a:xfrm>
          <a:prstGeom prst="rect">
            <a:avLst/>
          </a:prstGeom>
        </p:spPr>
      </p:pic>
    </p:spTree>
    <p:extLst>
      <p:ext uri="{BB962C8B-B14F-4D97-AF65-F5344CB8AC3E}">
        <p14:creationId xmlns:p14="http://schemas.microsoft.com/office/powerpoint/2010/main" val="1493774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p:cNvPicPr>
            <a:picLocks noChangeAspect="1"/>
          </p:cNvPicPr>
          <p:nvPr/>
        </p:nvPicPr>
        <p:blipFill>
          <a:blip r:embed="rId3"/>
          <a:srcRect t="13336" b="13336"/>
          <a:stretch>
            <a:fillRect/>
          </a:stretch>
        </p:blipFill>
        <p:spPr>
          <a:xfrm>
            <a:off x="-62487" y="0"/>
            <a:ext cx="9212715" cy="6858000"/>
          </a:xfrm>
          <a:prstGeom prst="rect">
            <a:avLst/>
          </a:prstGeom>
        </p:spPr>
      </p:pic>
      <p:pic>
        <p:nvPicPr>
          <p:cNvPr id="4" name="Bild 5" descr="jccleban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521" y="445348"/>
            <a:ext cx="1870787" cy="1016461"/>
          </a:xfrm>
          <a:prstGeom prst="rect">
            <a:avLst/>
          </a:prstGeom>
        </p:spPr>
      </p:pic>
      <p:pic>
        <p:nvPicPr>
          <p:cNvPr id="5" name="Bild 6" descr="MECC logo-Pantone 308C 430C.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16089" y="309123"/>
            <a:ext cx="3283362" cy="1105373"/>
          </a:xfrm>
          <a:prstGeom prst="rect">
            <a:avLst/>
          </a:prstGeom>
        </p:spPr>
      </p:pic>
      <p:pic>
        <p:nvPicPr>
          <p:cNvPr id="6" name="Picture 5"/>
          <p:cNvPicPr>
            <a:picLocks noChangeAspect="1"/>
          </p:cNvPicPr>
          <p:nvPr/>
        </p:nvPicPr>
        <p:blipFill rotWithShape="1">
          <a:blip r:embed="rId6"/>
          <a:srcRect l="29605" t="6113" r="26653" b="24792"/>
          <a:stretch/>
        </p:blipFill>
        <p:spPr>
          <a:xfrm>
            <a:off x="2634287" y="1547979"/>
            <a:ext cx="5336800" cy="43981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 name="Straight Connector 6"/>
          <p:cNvCxnSpPr/>
          <p:nvPr/>
        </p:nvCxnSpPr>
        <p:spPr>
          <a:xfrm>
            <a:off x="4476777" y="1369602"/>
            <a:ext cx="742291" cy="195707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212336" y="1503877"/>
            <a:ext cx="1644076" cy="1822803"/>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59423" y="3256808"/>
            <a:ext cx="1365292" cy="369332"/>
          </a:xfrm>
          <a:prstGeom prst="rect">
            <a:avLst/>
          </a:prstGeom>
          <a:noFill/>
        </p:spPr>
        <p:txBody>
          <a:bodyPr wrap="square" rtlCol="0">
            <a:spAutoFit/>
          </a:bodyPr>
          <a:lstStyle/>
          <a:p>
            <a:r>
              <a:rPr lang="en-US" dirty="0" smtClean="0"/>
              <a:t>Lebanon</a:t>
            </a:r>
            <a:endParaRPr lang="en-US" dirty="0"/>
          </a:p>
        </p:txBody>
      </p:sp>
      <p:sp>
        <p:nvSpPr>
          <p:cNvPr id="11" name="TextBox 10"/>
          <p:cNvSpPr txBox="1"/>
          <p:nvPr/>
        </p:nvSpPr>
        <p:spPr>
          <a:xfrm>
            <a:off x="6611824" y="2760506"/>
            <a:ext cx="1365292" cy="369332"/>
          </a:xfrm>
          <a:prstGeom prst="rect">
            <a:avLst/>
          </a:prstGeom>
          <a:noFill/>
        </p:spPr>
        <p:txBody>
          <a:bodyPr wrap="square" rtlCol="0">
            <a:spAutoFit/>
          </a:bodyPr>
          <a:lstStyle/>
          <a:p>
            <a:r>
              <a:rPr lang="en-US" smtClean="0"/>
              <a:t>Syria</a:t>
            </a:r>
            <a:endParaRPr lang="en-US"/>
          </a:p>
        </p:txBody>
      </p:sp>
      <p:sp>
        <p:nvSpPr>
          <p:cNvPr id="12" name="TextBox 11"/>
          <p:cNvSpPr txBox="1"/>
          <p:nvPr/>
        </p:nvSpPr>
        <p:spPr>
          <a:xfrm>
            <a:off x="5929178" y="4491773"/>
            <a:ext cx="1365292" cy="369332"/>
          </a:xfrm>
          <a:prstGeom prst="rect">
            <a:avLst/>
          </a:prstGeom>
          <a:noFill/>
        </p:spPr>
        <p:txBody>
          <a:bodyPr wrap="square" rtlCol="0">
            <a:spAutoFit/>
          </a:bodyPr>
          <a:lstStyle/>
          <a:p>
            <a:r>
              <a:rPr lang="en-US" smtClean="0"/>
              <a:t>Jordan</a:t>
            </a:r>
            <a:endParaRPr lang="en-US" dirty="0"/>
          </a:p>
        </p:txBody>
      </p:sp>
      <p:sp>
        <p:nvSpPr>
          <p:cNvPr id="13" name="TextBox 12"/>
          <p:cNvSpPr txBox="1"/>
          <p:nvPr/>
        </p:nvSpPr>
        <p:spPr>
          <a:xfrm>
            <a:off x="7145538" y="5641118"/>
            <a:ext cx="1365292" cy="923330"/>
          </a:xfrm>
          <a:prstGeom prst="rect">
            <a:avLst/>
          </a:prstGeom>
          <a:noFill/>
        </p:spPr>
        <p:txBody>
          <a:bodyPr wrap="square" rtlCol="0">
            <a:spAutoFit/>
          </a:bodyPr>
          <a:lstStyle/>
          <a:p>
            <a:r>
              <a:rPr lang="en-US" dirty="0" smtClean="0"/>
              <a:t>occupied Palestinian territories</a:t>
            </a:r>
            <a:endParaRPr lang="en-US" dirty="0"/>
          </a:p>
        </p:txBody>
      </p:sp>
      <p:sp>
        <p:nvSpPr>
          <p:cNvPr id="14" name="TextBox 13"/>
          <p:cNvSpPr txBox="1"/>
          <p:nvPr/>
        </p:nvSpPr>
        <p:spPr>
          <a:xfrm>
            <a:off x="4476777" y="5143492"/>
            <a:ext cx="1365292" cy="369332"/>
          </a:xfrm>
          <a:prstGeom prst="rect">
            <a:avLst/>
          </a:prstGeom>
          <a:noFill/>
        </p:spPr>
        <p:txBody>
          <a:bodyPr wrap="square" rtlCol="0">
            <a:spAutoFit/>
          </a:bodyPr>
          <a:lstStyle/>
          <a:p>
            <a:r>
              <a:rPr lang="en-US" dirty="0" smtClean="0"/>
              <a:t>Israel</a:t>
            </a:r>
            <a:endParaRPr lang="en-US" dirty="0"/>
          </a:p>
        </p:txBody>
      </p:sp>
      <p:cxnSp>
        <p:nvCxnSpPr>
          <p:cNvPr id="15" name="Straight Connector 14"/>
          <p:cNvCxnSpPr/>
          <p:nvPr/>
        </p:nvCxnSpPr>
        <p:spPr>
          <a:xfrm>
            <a:off x="5159423" y="4830556"/>
            <a:ext cx="1986115" cy="1115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80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Bild 3" descr="DSC_00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1" y="0"/>
            <a:ext cx="10254953" cy="6858000"/>
          </a:xfrm>
          <a:prstGeom prst="rect">
            <a:avLst/>
          </a:prstGeom>
        </p:spPr>
      </p:pic>
    </p:spTree>
    <p:extLst>
      <p:ext uri="{BB962C8B-B14F-4D97-AF65-F5344CB8AC3E}">
        <p14:creationId xmlns:p14="http://schemas.microsoft.com/office/powerpoint/2010/main" val="1451435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p:cNvPicPr>
            <a:picLocks noChangeAspect="1"/>
          </p:cNvPicPr>
          <p:nvPr/>
        </p:nvPicPr>
        <p:blipFill>
          <a:blip r:embed="rId3"/>
          <a:srcRect t="13336" b="13336"/>
          <a:stretch>
            <a:fillRect/>
          </a:stretch>
        </p:blipFill>
        <p:spPr>
          <a:xfrm>
            <a:off x="-68715" y="0"/>
            <a:ext cx="9212715" cy="6858000"/>
          </a:xfrm>
          <a:prstGeom prst="rect">
            <a:avLst/>
          </a:prstGeom>
        </p:spPr>
      </p:pic>
      <p:sp>
        <p:nvSpPr>
          <p:cNvPr id="2" name="Content Placeholder 1"/>
          <p:cNvSpPr>
            <a:spLocks noGrp="1"/>
          </p:cNvSpPr>
          <p:nvPr>
            <p:ph idx="1"/>
          </p:nvPr>
        </p:nvSpPr>
        <p:spPr>
          <a:xfrm>
            <a:off x="1920981" y="302232"/>
            <a:ext cx="4188542" cy="81853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solidFill>
                  <a:schemeClr val="tx2">
                    <a:lumMod val="50000"/>
                  </a:schemeClr>
                </a:solidFill>
              </a:rPr>
              <a:t>Lebanon</a:t>
            </a:r>
            <a:endParaRPr lang="en-US" dirty="0">
              <a:solidFill>
                <a:schemeClr val="tx2">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59326863"/>
              </p:ext>
            </p:extLst>
          </p:nvPr>
        </p:nvGraphicFramePr>
        <p:xfrm>
          <a:off x="1666568" y="1146812"/>
          <a:ext cx="7211961" cy="2225040"/>
        </p:xfrm>
        <a:graphic>
          <a:graphicData uri="http://schemas.openxmlformats.org/drawingml/2006/table">
            <a:tbl>
              <a:tblPr firstRow="1" bandRow="1">
                <a:tableStyleId>{5C22544A-7EE6-4342-B048-85BDC9FD1C3A}</a:tableStyleId>
              </a:tblPr>
              <a:tblGrid>
                <a:gridCol w="2094271"/>
                <a:gridCol w="5117690"/>
              </a:tblGrid>
              <a:tr h="370840">
                <a:tc>
                  <a:txBody>
                    <a:bodyPr/>
                    <a:lstStyle/>
                    <a:p>
                      <a:r>
                        <a:rPr lang="en-US" dirty="0" smtClean="0">
                          <a:solidFill>
                            <a:schemeClr val="tx2">
                              <a:lumMod val="50000"/>
                            </a:schemeClr>
                          </a:solidFill>
                        </a:rPr>
                        <a:t>Population</a:t>
                      </a:r>
                      <a:endParaRPr lang="en-US" dirty="0">
                        <a:solidFill>
                          <a:schemeClr val="tx2">
                            <a:lumMod val="50000"/>
                          </a:schemeClr>
                        </a:solidFill>
                      </a:endParaRPr>
                    </a:p>
                  </a:txBody>
                  <a:tcPr>
                    <a:solidFill>
                      <a:schemeClr val="accent1">
                        <a:lumMod val="20000"/>
                        <a:lumOff val="80000"/>
                      </a:schemeClr>
                    </a:solidFill>
                  </a:tcPr>
                </a:tc>
                <a:tc>
                  <a:txBody>
                    <a:bodyPr/>
                    <a:lstStyle/>
                    <a:p>
                      <a:r>
                        <a:rPr lang="en-US" dirty="0" smtClean="0">
                          <a:solidFill>
                            <a:schemeClr val="tx2">
                              <a:lumMod val="50000"/>
                            </a:schemeClr>
                          </a:solidFill>
                        </a:rPr>
                        <a:t>4.3 million</a:t>
                      </a:r>
                      <a:endParaRPr lang="en-US" dirty="0">
                        <a:solidFill>
                          <a:schemeClr val="tx2">
                            <a:lumMod val="50000"/>
                          </a:schemeClr>
                        </a:solidFill>
                      </a:endParaRPr>
                    </a:p>
                  </a:txBody>
                  <a:tcPr>
                    <a:solidFill>
                      <a:schemeClr val="accent1">
                        <a:lumMod val="20000"/>
                        <a:lumOff val="80000"/>
                      </a:schemeClr>
                    </a:solidFill>
                  </a:tcPr>
                </a:tc>
              </a:tr>
              <a:tr h="370840">
                <a:tc>
                  <a:txBody>
                    <a:bodyPr/>
                    <a:lstStyle/>
                    <a:p>
                      <a:r>
                        <a:rPr lang="en-US" dirty="0" smtClean="0">
                          <a:solidFill>
                            <a:schemeClr val="tx2">
                              <a:lumMod val="50000"/>
                            </a:schemeClr>
                          </a:solidFill>
                        </a:rPr>
                        <a:t>Size</a:t>
                      </a:r>
                      <a:endParaRPr lang="en-US" dirty="0">
                        <a:solidFill>
                          <a:schemeClr val="tx2">
                            <a:lumMod val="50000"/>
                          </a:schemeClr>
                        </a:solidFill>
                      </a:endParaRPr>
                    </a:p>
                  </a:txBody>
                  <a:tcPr/>
                </a:tc>
                <a:tc>
                  <a:txBody>
                    <a:bodyPr/>
                    <a:lstStyle/>
                    <a:p>
                      <a:r>
                        <a:rPr lang="en-US" dirty="0" smtClean="0">
                          <a:solidFill>
                            <a:schemeClr val="tx2">
                              <a:lumMod val="50000"/>
                            </a:schemeClr>
                          </a:solidFill>
                        </a:rPr>
                        <a:t>4,036 </a:t>
                      </a:r>
                      <a:r>
                        <a:rPr lang="en-US" dirty="0" err="1" smtClean="0">
                          <a:solidFill>
                            <a:schemeClr val="tx2">
                              <a:lumMod val="50000"/>
                            </a:schemeClr>
                          </a:solidFill>
                        </a:rPr>
                        <a:t>sq</a:t>
                      </a:r>
                      <a:r>
                        <a:rPr lang="en-US" dirty="0" smtClean="0">
                          <a:solidFill>
                            <a:schemeClr val="tx2">
                              <a:lumMod val="50000"/>
                            </a:schemeClr>
                          </a:solidFill>
                        </a:rPr>
                        <a:t> miles</a:t>
                      </a:r>
                      <a:r>
                        <a:rPr lang="en-US" baseline="0" dirty="0" smtClean="0">
                          <a:solidFill>
                            <a:schemeClr val="tx2">
                              <a:lumMod val="50000"/>
                            </a:schemeClr>
                          </a:solidFill>
                        </a:rPr>
                        <a:t> – about the size of Connecticut</a:t>
                      </a:r>
                      <a:endParaRPr lang="en-US" dirty="0">
                        <a:solidFill>
                          <a:schemeClr val="tx2">
                            <a:lumMod val="50000"/>
                          </a:schemeClr>
                        </a:solidFill>
                      </a:endParaRPr>
                    </a:p>
                  </a:txBody>
                  <a:tcPr/>
                </a:tc>
              </a:tr>
              <a:tr h="370840">
                <a:tc>
                  <a:txBody>
                    <a:bodyPr/>
                    <a:lstStyle/>
                    <a:p>
                      <a:r>
                        <a:rPr lang="en-US" dirty="0" smtClean="0">
                          <a:solidFill>
                            <a:schemeClr val="tx2">
                              <a:lumMod val="50000"/>
                            </a:schemeClr>
                          </a:solidFill>
                        </a:rPr>
                        <a:t>Religious</a:t>
                      </a:r>
                      <a:r>
                        <a:rPr lang="en-US" baseline="0" dirty="0" smtClean="0">
                          <a:solidFill>
                            <a:schemeClr val="tx2">
                              <a:lumMod val="50000"/>
                            </a:schemeClr>
                          </a:solidFill>
                        </a:rPr>
                        <a:t> make-up</a:t>
                      </a:r>
                      <a:endParaRPr lang="en-US" dirty="0">
                        <a:solidFill>
                          <a:schemeClr val="tx2">
                            <a:lumMod val="50000"/>
                          </a:schemeClr>
                        </a:solidFill>
                      </a:endParaRPr>
                    </a:p>
                  </a:txBody>
                  <a:tcPr>
                    <a:solidFill>
                      <a:schemeClr val="accent1">
                        <a:lumMod val="20000"/>
                        <a:lumOff val="80000"/>
                      </a:schemeClr>
                    </a:solidFill>
                  </a:tcPr>
                </a:tc>
                <a:tc>
                  <a:txBody>
                    <a:bodyPr/>
                    <a:lstStyle/>
                    <a:p>
                      <a:r>
                        <a:rPr lang="en-US" dirty="0" smtClean="0">
                          <a:solidFill>
                            <a:schemeClr val="tx2">
                              <a:lumMod val="50000"/>
                            </a:schemeClr>
                          </a:solidFill>
                        </a:rPr>
                        <a:t>40% Christian, 27% Sunni, 27% Shia, 5.6% Druze</a:t>
                      </a:r>
                      <a:endParaRPr lang="en-US" dirty="0">
                        <a:solidFill>
                          <a:schemeClr val="tx2">
                            <a:lumMod val="50000"/>
                          </a:schemeClr>
                        </a:solidFill>
                      </a:endParaRPr>
                    </a:p>
                  </a:txBody>
                  <a:tcPr>
                    <a:solidFill>
                      <a:schemeClr val="accent1">
                        <a:lumMod val="20000"/>
                        <a:lumOff val="80000"/>
                      </a:schemeClr>
                    </a:solidFill>
                  </a:tcPr>
                </a:tc>
              </a:tr>
              <a:tr h="370840">
                <a:tc>
                  <a:txBody>
                    <a:bodyPr/>
                    <a:lstStyle/>
                    <a:p>
                      <a:r>
                        <a:rPr lang="en-US" dirty="0" smtClean="0">
                          <a:solidFill>
                            <a:schemeClr val="tx2">
                              <a:lumMod val="50000"/>
                            </a:schemeClr>
                          </a:solidFill>
                        </a:rPr>
                        <a:t>Type of Government</a:t>
                      </a:r>
                      <a:endParaRPr lang="en-US" dirty="0">
                        <a:solidFill>
                          <a:schemeClr val="tx2">
                            <a:lumMod val="50000"/>
                          </a:schemeClr>
                        </a:solidFill>
                      </a:endParaRPr>
                    </a:p>
                  </a:txBody>
                  <a:tcPr/>
                </a:tc>
                <a:tc>
                  <a:txBody>
                    <a:bodyPr/>
                    <a:lstStyle/>
                    <a:p>
                      <a:r>
                        <a:rPr lang="en-US" baseline="0" dirty="0" smtClean="0">
                          <a:solidFill>
                            <a:schemeClr val="tx2">
                              <a:lumMod val="50000"/>
                            </a:schemeClr>
                          </a:solidFill>
                        </a:rPr>
                        <a:t>Confessional</a:t>
                      </a:r>
                      <a:endParaRPr lang="en-US" dirty="0">
                        <a:solidFill>
                          <a:schemeClr val="tx2">
                            <a:lumMod val="50000"/>
                          </a:schemeClr>
                        </a:solidFill>
                      </a:endParaRPr>
                    </a:p>
                  </a:txBody>
                  <a:tcPr/>
                </a:tc>
              </a:tr>
              <a:tr h="370840">
                <a:tc>
                  <a:txBody>
                    <a:bodyPr/>
                    <a:lstStyle/>
                    <a:p>
                      <a:r>
                        <a:rPr lang="en-US" dirty="0" smtClean="0">
                          <a:solidFill>
                            <a:schemeClr val="tx2">
                              <a:lumMod val="50000"/>
                            </a:schemeClr>
                          </a:solidFill>
                        </a:rPr>
                        <a:t>President</a:t>
                      </a:r>
                      <a:endParaRPr lang="en-US" dirty="0">
                        <a:solidFill>
                          <a:schemeClr val="tx2">
                            <a:lumMod val="50000"/>
                          </a:schemeClr>
                        </a:solidFill>
                      </a:endParaRPr>
                    </a:p>
                  </a:txBody>
                  <a:tcPr>
                    <a:solidFill>
                      <a:schemeClr val="accent1">
                        <a:lumMod val="20000"/>
                        <a:lumOff val="80000"/>
                      </a:schemeClr>
                    </a:solidFill>
                  </a:tcPr>
                </a:tc>
                <a:tc>
                  <a:txBody>
                    <a:bodyPr/>
                    <a:lstStyle/>
                    <a:p>
                      <a:r>
                        <a:rPr lang="en-US" dirty="0" smtClean="0">
                          <a:solidFill>
                            <a:schemeClr val="tx2">
                              <a:lumMod val="50000"/>
                            </a:schemeClr>
                          </a:solidFill>
                        </a:rPr>
                        <a:t>None,</a:t>
                      </a:r>
                      <a:r>
                        <a:rPr lang="en-US" baseline="0" dirty="0" smtClean="0">
                          <a:solidFill>
                            <a:schemeClr val="tx2">
                              <a:lumMod val="50000"/>
                            </a:schemeClr>
                          </a:solidFill>
                        </a:rPr>
                        <a:t> since 2014</a:t>
                      </a:r>
                      <a:endParaRPr lang="en-US" dirty="0">
                        <a:solidFill>
                          <a:schemeClr val="tx2">
                            <a:lumMod val="50000"/>
                          </a:schemeClr>
                        </a:solidFill>
                      </a:endParaRPr>
                    </a:p>
                  </a:txBody>
                  <a:tcPr>
                    <a:solidFill>
                      <a:schemeClr val="accent1">
                        <a:lumMod val="20000"/>
                        <a:lumOff val="80000"/>
                      </a:schemeClr>
                    </a:solidFill>
                  </a:tcPr>
                </a:tc>
              </a:tr>
              <a:tr h="370840">
                <a:tc>
                  <a:txBody>
                    <a:bodyPr/>
                    <a:lstStyle/>
                    <a:p>
                      <a:r>
                        <a:rPr lang="en-US" dirty="0" smtClean="0">
                          <a:solidFill>
                            <a:schemeClr val="tx2">
                              <a:lumMod val="50000"/>
                            </a:schemeClr>
                          </a:solidFill>
                        </a:rPr>
                        <a:t>Prime Minister</a:t>
                      </a:r>
                      <a:endParaRPr lang="en-US" dirty="0">
                        <a:solidFill>
                          <a:schemeClr val="tx2">
                            <a:lumMod val="50000"/>
                          </a:schemeClr>
                        </a:solidFill>
                      </a:endParaRPr>
                    </a:p>
                  </a:txBody>
                  <a:tcPr/>
                </a:tc>
                <a:tc>
                  <a:txBody>
                    <a:bodyPr/>
                    <a:lstStyle/>
                    <a:p>
                      <a:r>
                        <a:rPr lang="en-US" dirty="0" err="1" smtClean="0">
                          <a:solidFill>
                            <a:schemeClr val="tx2">
                              <a:lumMod val="50000"/>
                            </a:schemeClr>
                          </a:solidFill>
                        </a:rPr>
                        <a:t>Tammam</a:t>
                      </a:r>
                      <a:r>
                        <a:rPr lang="en-US" baseline="0" dirty="0" smtClean="0">
                          <a:solidFill>
                            <a:schemeClr val="tx2">
                              <a:lumMod val="50000"/>
                            </a:schemeClr>
                          </a:solidFill>
                        </a:rPr>
                        <a:t> Salam</a:t>
                      </a:r>
                      <a:endParaRPr lang="en-US" dirty="0">
                        <a:solidFill>
                          <a:schemeClr val="tx2">
                            <a:lumMod val="50000"/>
                          </a:schemeClr>
                        </a:solidFill>
                      </a:endParaRPr>
                    </a:p>
                  </a:txBody>
                  <a:tcPr/>
                </a:tc>
              </a:tr>
            </a:tbl>
          </a:graphicData>
        </a:graphic>
      </p:graphicFrame>
      <p:sp>
        <p:nvSpPr>
          <p:cNvPr id="10" name="Content Placeholder 1"/>
          <p:cNvSpPr txBox="1">
            <a:spLocks/>
          </p:cNvSpPr>
          <p:nvPr/>
        </p:nvSpPr>
        <p:spPr>
          <a:xfrm>
            <a:off x="2002098" y="3523798"/>
            <a:ext cx="4188542" cy="6726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r>
              <a:rPr lang="en-US" dirty="0" smtClean="0">
                <a:solidFill>
                  <a:schemeClr val="tx2">
                    <a:lumMod val="50000"/>
                  </a:schemeClr>
                </a:solidFill>
              </a:rPr>
              <a:t>Modern History</a:t>
            </a:r>
            <a:endParaRPr lang="en-US" dirty="0">
              <a:solidFill>
                <a:schemeClr val="tx2">
                  <a:lumMod val="50000"/>
                </a:schemeClr>
              </a:solidFill>
            </a:endParaRPr>
          </a:p>
        </p:txBody>
      </p:sp>
      <p:sp>
        <p:nvSpPr>
          <p:cNvPr id="5" name="TextBox 4"/>
          <p:cNvSpPr txBox="1"/>
          <p:nvPr/>
        </p:nvSpPr>
        <p:spPr>
          <a:xfrm>
            <a:off x="5614876" y="6503600"/>
            <a:ext cx="3731342" cy="276999"/>
          </a:xfrm>
          <a:prstGeom prst="rect">
            <a:avLst/>
          </a:prstGeom>
          <a:noFill/>
        </p:spPr>
        <p:txBody>
          <a:bodyPr wrap="square" rtlCol="0">
            <a:spAutoFit/>
          </a:bodyPr>
          <a:lstStyle/>
          <a:p>
            <a:pPr algn="ctr"/>
            <a:r>
              <a:rPr lang="en-US" sz="1200" dirty="0" smtClean="0"/>
              <a:t>Sources: BBC; CIA World </a:t>
            </a:r>
            <a:r>
              <a:rPr lang="en-US" sz="1200" dirty="0" err="1" smtClean="0"/>
              <a:t>Factbook</a:t>
            </a:r>
            <a:endParaRPr lang="en-US" sz="1200" dirty="0"/>
          </a:p>
        </p:txBody>
      </p:sp>
      <p:cxnSp>
        <p:nvCxnSpPr>
          <p:cNvPr id="12" name="Straight Arrow Connector 11"/>
          <p:cNvCxnSpPr/>
          <p:nvPr/>
        </p:nvCxnSpPr>
        <p:spPr>
          <a:xfrm>
            <a:off x="1666568" y="4881719"/>
            <a:ext cx="72119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27154" y="4203661"/>
            <a:ext cx="840661" cy="646331"/>
          </a:xfrm>
          <a:prstGeom prst="rect">
            <a:avLst/>
          </a:prstGeom>
          <a:noFill/>
        </p:spPr>
        <p:txBody>
          <a:bodyPr wrap="square" rtlCol="0">
            <a:spAutoFit/>
          </a:bodyPr>
          <a:lstStyle/>
          <a:p>
            <a:r>
              <a:rPr lang="en-US" dirty="0" smtClean="0"/>
              <a:t>1516 -1918</a:t>
            </a:r>
            <a:endParaRPr lang="en-US" dirty="0"/>
          </a:p>
        </p:txBody>
      </p:sp>
      <p:sp>
        <p:nvSpPr>
          <p:cNvPr id="14" name="TextBox 13"/>
          <p:cNvSpPr txBox="1"/>
          <p:nvPr/>
        </p:nvSpPr>
        <p:spPr>
          <a:xfrm>
            <a:off x="1482213" y="5024740"/>
            <a:ext cx="1135626" cy="923330"/>
          </a:xfrm>
          <a:prstGeom prst="rect">
            <a:avLst/>
          </a:prstGeom>
          <a:noFill/>
        </p:spPr>
        <p:txBody>
          <a:bodyPr wrap="square" rtlCol="0">
            <a:spAutoFit/>
          </a:bodyPr>
          <a:lstStyle/>
          <a:p>
            <a:pPr algn="ctr"/>
            <a:r>
              <a:rPr lang="en-US" dirty="0" smtClean="0"/>
              <a:t>Part of Ottoman Empire</a:t>
            </a:r>
            <a:endParaRPr lang="en-US" dirty="0"/>
          </a:p>
        </p:txBody>
      </p:sp>
      <p:sp>
        <p:nvSpPr>
          <p:cNvPr id="15" name="TextBox 14"/>
          <p:cNvSpPr txBox="1"/>
          <p:nvPr/>
        </p:nvSpPr>
        <p:spPr>
          <a:xfrm>
            <a:off x="2448238" y="5024740"/>
            <a:ext cx="1128255" cy="923330"/>
          </a:xfrm>
          <a:prstGeom prst="rect">
            <a:avLst/>
          </a:prstGeom>
          <a:noFill/>
        </p:spPr>
        <p:txBody>
          <a:bodyPr wrap="square" rtlCol="0">
            <a:spAutoFit/>
          </a:bodyPr>
          <a:lstStyle/>
          <a:p>
            <a:pPr algn="ctr"/>
            <a:r>
              <a:rPr lang="en-US" dirty="0" smtClean="0"/>
              <a:t>Part of French Mandate</a:t>
            </a:r>
            <a:endParaRPr lang="en-US" dirty="0"/>
          </a:p>
        </p:txBody>
      </p:sp>
      <p:sp>
        <p:nvSpPr>
          <p:cNvPr id="16" name="TextBox 15"/>
          <p:cNvSpPr txBox="1"/>
          <p:nvPr/>
        </p:nvSpPr>
        <p:spPr>
          <a:xfrm>
            <a:off x="2679959" y="4203662"/>
            <a:ext cx="896534" cy="646331"/>
          </a:xfrm>
          <a:prstGeom prst="rect">
            <a:avLst/>
          </a:prstGeom>
          <a:noFill/>
        </p:spPr>
        <p:txBody>
          <a:bodyPr wrap="square" rtlCol="0">
            <a:spAutoFit/>
          </a:bodyPr>
          <a:lstStyle/>
          <a:p>
            <a:r>
              <a:rPr lang="en-US" dirty="0" smtClean="0"/>
              <a:t>1918 -1944</a:t>
            </a:r>
            <a:endParaRPr lang="en-US" dirty="0"/>
          </a:p>
        </p:txBody>
      </p:sp>
      <p:sp>
        <p:nvSpPr>
          <p:cNvPr id="17" name="TextBox 16"/>
          <p:cNvSpPr txBox="1"/>
          <p:nvPr/>
        </p:nvSpPr>
        <p:spPr>
          <a:xfrm>
            <a:off x="3679729" y="4208127"/>
            <a:ext cx="833281" cy="646331"/>
          </a:xfrm>
          <a:prstGeom prst="rect">
            <a:avLst/>
          </a:prstGeom>
          <a:noFill/>
        </p:spPr>
        <p:txBody>
          <a:bodyPr wrap="square" rtlCol="0">
            <a:spAutoFit/>
          </a:bodyPr>
          <a:lstStyle/>
          <a:p>
            <a:r>
              <a:rPr lang="en-US" dirty="0" smtClean="0"/>
              <a:t>1975 -1990</a:t>
            </a:r>
            <a:endParaRPr lang="en-US" dirty="0"/>
          </a:p>
        </p:txBody>
      </p:sp>
      <p:sp>
        <p:nvSpPr>
          <p:cNvPr id="18" name="TextBox 17"/>
          <p:cNvSpPr txBox="1"/>
          <p:nvPr/>
        </p:nvSpPr>
        <p:spPr>
          <a:xfrm>
            <a:off x="3451125" y="5014452"/>
            <a:ext cx="1128255" cy="923330"/>
          </a:xfrm>
          <a:prstGeom prst="rect">
            <a:avLst/>
          </a:prstGeom>
          <a:noFill/>
        </p:spPr>
        <p:txBody>
          <a:bodyPr wrap="square" rtlCol="0">
            <a:spAutoFit/>
          </a:bodyPr>
          <a:lstStyle/>
          <a:p>
            <a:pPr algn="ctr"/>
            <a:r>
              <a:rPr lang="en-US" dirty="0" smtClean="0"/>
              <a:t>Lebanese Civil </a:t>
            </a:r>
          </a:p>
          <a:p>
            <a:pPr algn="ctr"/>
            <a:r>
              <a:rPr lang="en-US" dirty="0" smtClean="0"/>
              <a:t>War</a:t>
            </a:r>
            <a:endParaRPr lang="en-US" dirty="0"/>
          </a:p>
        </p:txBody>
      </p:sp>
      <p:sp>
        <p:nvSpPr>
          <p:cNvPr id="19" name="TextBox 18"/>
          <p:cNvSpPr txBox="1"/>
          <p:nvPr/>
        </p:nvSpPr>
        <p:spPr>
          <a:xfrm>
            <a:off x="4701051" y="4228514"/>
            <a:ext cx="833281" cy="369332"/>
          </a:xfrm>
          <a:prstGeom prst="rect">
            <a:avLst/>
          </a:prstGeom>
          <a:noFill/>
        </p:spPr>
        <p:txBody>
          <a:bodyPr wrap="square" rtlCol="0">
            <a:spAutoFit/>
          </a:bodyPr>
          <a:lstStyle/>
          <a:p>
            <a:r>
              <a:rPr lang="en-US" dirty="0" smtClean="0"/>
              <a:t>1982</a:t>
            </a:r>
            <a:endParaRPr lang="en-US" dirty="0"/>
          </a:p>
        </p:txBody>
      </p:sp>
      <p:sp>
        <p:nvSpPr>
          <p:cNvPr id="20" name="TextBox 19"/>
          <p:cNvSpPr txBox="1"/>
          <p:nvPr/>
        </p:nvSpPr>
        <p:spPr>
          <a:xfrm>
            <a:off x="4512999" y="5033666"/>
            <a:ext cx="1098760" cy="1477328"/>
          </a:xfrm>
          <a:prstGeom prst="rect">
            <a:avLst/>
          </a:prstGeom>
          <a:noFill/>
        </p:spPr>
        <p:txBody>
          <a:bodyPr wrap="square" rtlCol="0">
            <a:spAutoFit/>
          </a:bodyPr>
          <a:lstStyle/>
          <a:p>
            <a:pPr algn="ctr"/>
            <a:r>
              <a:rPr lang="en-US" dirty="0" smtClean="0"/>
              <a:t>Massacre at Sabra &amp; </a:t>
            </a:r>
            <a:r>
              <a:rPr lang="en-US" dirty="0" err="1" smtClean="0"/>
              <a:t>Shatila</a:t>
            </a:r>
            <a:r>
              <a:rPr lang="en-US" dirty="0" smtClean="0"/>
              <a:t> Refugee Camps</a:t>
            </a:r>
            <a:endParaRPr lang="en-US" dirty="0"/>
          </a:p>
        </p:txBody>
      </p:sp>
      <p:sp>
        <p:nvSpPr>
          <p:cNvPr id="21" name="TextBox 20"/>
          <p:cNvSpPr txBox="1"/>
          <p:nvPr/>
        </p:nvSpPr>
        <p:spPr>
          <a:xfrm>
            <a:off x="5878176" y="4217418"/>
            <a:ext cx="833281" cy="369332"/>
          </a:xfrm>
          <a:prstGeom prst="rect">
            <a:avLst/>
          </a:prstGeom>
          <a:noFill/>
        </p:spPr>
        <p:txBody>
          <a:bodyPr wrap="square" rtlCol="0">
            <a:spAutoFit/>
          </a:bodyPr>
          <a:lstStyle/>
          <a:p>
            <a:r>
              <a:rPr lang="en-US" dirty="0" smtClean="0"/>
              <a:t>2000</a:t>
            </a:r>
            <a:endParaRPr lang="en-US" dirty="0"/>
          </a:p>
        </p:txBody>
      </p:sp>
      <p:sp>
        <p:nvSpPr>
          <p:cNvPr id="22" name="TextBox 21"/>
          <p:cNvSpPr txBox="1"/>
          <p:nvPr/>
        </p:nvSpPr>
        <p:spPr>
          <a:xfrm>
            <a:off x="5582267" y="4993732"/>
            <a:ext cx="1201991" cy="1477328"/>
          </a:xfrm>
          <a:prstGeom prst="rect">
            <a:avLst/>
          </a:prstGeom>
          <a:noFill/>
        </p:spPr>
        <p:txBody>
          <a:bodyPr wrap="square" rtlCol="0">
            <a:spAutoFit/>
          </a:bodyPr>
          <a:lstStyle/>
          <a:p>
            <a:pPr algn="ctr"/>
            <a:r>
              <a:rPr lang="en-US" dirty="0" smtClean="0"/>
              <a:t>Israel withdraws from southern Lebanon</a:t>
            </a:r>
            <a:endParaRPr lang="en-US" dirty="0"/>
          </a:p>
        </p:txBody>
      </p:sp>
      <p:sp>
        <p:nvSpPr>
          <p:cNvPr id="23" name="TextBox 22"/>
          <p:cNvSpPr txBox="1"/>
          <p:nvPr/>
        </p:nvSpPr>
        <p:spPr>
          <a:xfrm>
            <a:off x="7005955" y="4216432"/>
            <a:ext cx="833281" cy="369332"/>
          </a:xfrm>
          <a:prstGeom prst="rect">
            <a:avLst/>
          </a:prstGeom>
          <a:noFill/>
        </p:spPr>
        <p:txBody>
          <a:bodyPr wrap="square" rtlCol="0">
            <a:spAutoFit/>
          </a:bodyPr>
          <a:lstStyle/>
          <a:p>
            <a:r>
              <a:rPr lang="en-US" dirty="0" smtClean="0"/>
              <a:t>2005</a:t>
            </a:r>
            <a:endParaRPr lang="en-US" dirty="0"/>
          </a:p>
        </p:txBody>
      </p:sp>
      <p:sp>
        <p:nvSpPr>
          <p:cNvPr id="24" name="TextBox 23"/>
          <p:cNvSpPr txBox="1"/>
          <p:nvPr/>
        </p:nvSpPr>
        <p:spPr>
          <a:xfrm>
            <a:off x="6824626" y="4995210"/>
            <a:ext cx="1028900" cy="1477328"/>
          </a:xfrm>
          <a:prstGeom prst="rect">
            <a:avLst/>
          </a:prstGeom>
          <a:noFill/>
        </p:spPr>
        <p:txBody>
          <a:bodyPr wrap="square" rtlCol="0">
            <a:spAutoFit/>
          </a:bodyPr>
          <a:lstStyle/>
          <a:p>
            <a:pPr algn="ctr"/>
            <a:r>
              <a:rPr lang="en-US" dirty="0" smtClean="0"/>
              <a:t>Ex-PM </a:t>
            </a:r>
            <a:r>
              <a:rPr lang="en-US" dirty="0" err="1" smtClean="0"/>
              <a:t>Rafik</a:t>
            </a:r>
            <a:r>
              <a:rPr lang="en-US" dirty="0" smtClean="0"/>
              <a:t> Hariri </a:t>
            </a:r>
            <a:r>
              <a:rPr lang="en-US" dirty="0" err="1" smtClean="0"/>
              <a:t>assass-inated</a:t>
            </a:r>
            <a:endParaRPr lang="en-US" dirty="0"/>
          </a:p>
        </p:txBody>
      </p:sp>
      <p:sp>
        <p:nvSpPr>
          <p:cNvPr id="25" name="Rectangle 24"/>
          <p:cNvSpPr/>
          <p:nvPr/>
        </p:nvSpPr>
        <p:spPr>
          <a:xfrm>
            <a:off x="8008374" y="4228514"/>
            <a:ext cx="870155" cy="369332"/>
          </a:xfrm>
          <a:prstGeom prst="rect">
            <a:avLst/>
          </a:prstGeom>
        </p:spPr>
        <p:txBody>
          <a:bodyPr wrap="square">
            <a:spAutoFit/>
          </a:bodyPr>
          <a:lstStyle/>
          <a:p>
            <a:r>
              <a:rPr lang="en-US" dirty="0" smtClean="0"/>
              <a:t>2006</a:t>
            </a:r>
            <a:endParaRPr lang="en-US" dirty="0"/>
          </a:p>
        </p:txBody>
      </p:sp>
      <p:sp>
        <p:nvSpPr>
          <p:cNvPr id="26" name="TextBox 25"/>
          <p:cNvSpPr txBox="1"/>
          <p:nvPr/>
        </p:nvSpPr>
        <p:spPr>
          <a:xfrm>
            <a:off x="7691703" y="4993732"/>
            <a:ext cx="1186826" cy="1200329"/>
          </a:xfrm>
          <a:prstGeom prst="rect">
            <a:avLst/>
          </a:prstGeom>
          <a:noFill/>
        </p:spPr>
        <p:txBody>
          <a:bodyPr wrap="square" rtlCol="0">
            <a:spAutoFit/>
          </a:bodyPr>
          <a:lstStyle/>
          <a:p>
            <a:pPr algn="ctr"/>
            <a:r>
              <a:rPr lang="en-US" dirty="0" smtClean="0"/>
              <a:t>War </a:t>
            </a:r>
            <a:r>
              <a:rPr lang="en-US" smtClean="0"/>
              <a:t>between Hezbollah and Israel</a:t>
            </a:r>
            <a:endParaRPr lang="en-US" dirty="0"/>
          </a:p>
        </p:txBody>
      </p:sp>
    </p:spTree>
    <p:extLst>
      <p:ext uri="{BB962C8B-B14F-4D97-AF65-F5344CB8AC3E}">
        <p14:creationId xmlns:p14="http://schemas.microsoft.com/office/powerpoint/2010/main" val="182295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p:cNvPicPr>
            <a:picLocks noChangeAspect="1"/>
          </p:cNvPicPr>
          <p:nvPr/>
        </p:nvPicPr>
        <p:blipFill>
          <a:blip r:embed="rId3"/>
          <a:srcRect t="13336" b="13336"/>
          <a:stretch>
            <a:fillRect/>
          </a:stretch>
        </p:blipFill>
        <p:spPr>
          <a:xfrm>
            <a:off x="-62487" y="0"/>
            <a:ext cx="9212715" cy="6858000"/>
          </a:xfrm>
          <a:prstGeom prst="rect">
            <a:avLst/>
          </a:prstGeom>
        </p:spPr>
      </p:pic>
      <p:sp>
        <p:nvSpPr>
          <p:cNvPr id="2" name="Content Placeholder 1"/>
          <p:cNvSpPr>
            <a:spLocks noGrp="1"/>
          </p:cNvSpPr>
          <p:nvPr>
            <p:ph idx="1"/>
          </p:nvPr>
        </p:nvSpPr>
        <p:spPr>
          <a:xfrm>
            <a:off x="2650901" y="381000"/>
            <a:ext cx="3785937" cy="74194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2">
                    <a:lumMod val="50000"/>
                  </a:schemeClr>
                </a:solidFill>
              </a:rPr>
              <a:t>Refugees in Lebanon</a:t>
            </a:r>
            <a:endParaRPr lang="en-US" dirty="0">
              <a:solidFill>
                <a:schemeClr val="tx2">
                  <a:lumMod val="50000"/>
                </a:schemeClr>
              </a:solidFill>
            </a:endParaRPr>
          </a:p>
        </p:txBody>
      </p:sp>
      <p:sp>
        <p:nvSpPr>
          <p:cNvPr id="3" name="TextBox 2"/>
          <p:cNvSpPr txBox="1"/>
          <p:nvPr/>
        </p:nvSpPr>
        <p:spPr>
          <a:xfrm>
            <a:off x="2355740" y="964538"/>
            <a:ext cx="4376258" cy="2031325"/>
          </a:xfrm>
          <a:prstGeom prst="rect">
            <a:avLst/>
          </a:prstGeom>
          <a:noFill/>
        </p:spPr>
        <p:txBody>
          <a:bodyPr wrap="square" rtlCol="0">
            <a:spAutoFit/>
          </a:bodyPr>
          <a:lstStyle/>
          <a:p>
            <a:r>
              <a:rPr lang="cs-CZ" sz="2400" dirty="0" smtClean="0">
                <a:solidFill>
                  <a:schemeClr val="tx2">
                    <a:lumMod val="50000"/>
                  </a:schemeClr>
                </a:solidFill>
              </a:rPr>
              <a:t>4,300,000 </a:t>
            </a:r>
            <a:r>
              <a:rPr lang="cs-CZ" sz="2400" dirty="0" err="1" smtClean="0">
                <a:solidFill>
                  <a:schemeClr val="tx2">
                    <a:lumMod val="50000"/>
                  </a:schemeClr>
                </a:solidFill>
              </a:rPr>
              <a:t>Lebanese</a:t>
            </a:r>
            <a:r>
              <a:rPr lang="cs-CZ" sz="2400" dirty="0" smtClean="0">
                <a:solidFill>
                  <a:schemeClr val="tx2">
                    <a:lumMod val="50000"/>
                  </a:schemeClr>
                </a:solidFill>
              </a:rPr>
              <a:t> </a:t>
            </a:r>
            <a:r>
              <a:rPr lang="cs-CZ" sz="2400" dirty="0" err="1" smtClean="0">
                <a:solidFill>
                  <a:schemeClr val="tx2">
                    <a:lumMod val="50000"/>
                  </a:schemeClr>
                </a:solidFill>
              </a:rPr>
              <a:t>Citizens</a:t>
            </a:r>
            <a:endParaRPr lang="cs-CZ" sz="2400" dirty="0" smtClean="0">
              <a:solidFill>
                <a:schemeClr val="tx2">
                  <a:lumMod val="50000"/>
                </a:schemeClr>
              </a:solidFill>
            </a:endParaRPr>
          </a:p>
          <a:p>
            <a:r>
              <a:rPr lang="cs-CZ" sz="2400" dirty="0" smtClean="0">
                <a:solidFill>
                  <a:schemeClr val="tx2">
                    <a:lumMod val="50000"/>
                  </a:schemeClr>
                </a:solidFill>
              </a:rPr>
              <a:t>1,069,111 </a:t>
            </a:r>
            <a:r>
              <a:rPr lang="cs-CZ" sz="2400" dirty="0" err="1" smtClean="0">
                <a:solidFill>
                  <a:schemeClr val="tx2">
                    <a:lumMod val="50000"/>
                  </a:schemeClr>
                </a:solidFill>
              </a:rPr>
              <a:t>Syrian</a:t>
            </a:r>
            <a:r>
              <a:rPr lang="cs-CZ" sz="2400" dirty="0" smtClean="0">
                <a:solidFill>
                  <a:schemeClr val="tx2">
                    <a:lumMod val="50000"/>
                  </a:schemeClr>
                </a:solidFill>
              </a:rPr>
              <a:t> </a:t>
            </a:r>
            <a:r>
              <a:rPr lang="cs-CZ" sz="2400" dirty="0" err="1" smtClean="0">
                <a:solidFill>
                  <a:schemeClr val="tx2">
                    <a:lumMod val="50000"/>
                  </a:schemeClr>
                </a:solidFill>
              </a:rPr>
              <a:t>Refugees</a:t>
            </a:r>
            <a:endParaRPr lang="cs-CZ" sz="2400" dirty="0" smtClean="0">
              <a:solidFill>
                <a:schemeClr val="tx2">
                  <a:lumMod val="50000"/>
                </a:schemeClr>
              </a:solidFill>
            </a:endParaRPr>
          </a:p>
          <a:p>
            <a:r>
              <a:rPr lang="cs-CZ" sz="2400" dirty="0" smtClean="0">
                <a:solidFill>
                  <a:schemeClr val="tx2">
                    <a:lumMod val="50000"/>
                  </a:schemeClr>
                </a:solidFill>
              </a:rPr>
              <a:t>   450,000 </a:t>
            </a:r>
            <a:r>
              <a:rPr lang="cs-CZ" sz="2400" dirty="0" err="1" smtClean="0">
                <a:solidFill>
                  <a:schemeClr val="tx2">
                    <a:lumMod val="50000"/>
                  </a:schemeClr>
                </a:solidFill>
              </a:rPr>
              <a:t>Palestinian</a:t>
            </a:r>
            <a:r>
              <a:rPr lang="cs-CZ" sz="2400" dirty="0" smtClean="0">
                <a:solidFill>
                  <a:schemeClr val="tx2">
                    <a:lumMod val="50000"/>
                  </a:schemeClr>
                </a:solidFill>
              </a:rPr>
              <a:t> </a:t>
            </a:r>
            <a:r>
              <a:rPr lang="cs-CZ" sz="2400" dirty="0" err="1" smtClean="0">
                <a:solidFill>
                  <a:schemeClr val="tx2">
                    <a:lumMod val="50000"/>
                  </a:schemeClr>
                </a:solidFill>
              </a:rPr>
              <a:t>Refugees</a:t>
            </a:r>
            <a:endParaRPr lang="cs-CZ" sz="2400" dirty="0" smtClean="0">
              <a:solidFill>
                <a:schemeClr val="tx2">
                  <a:lumMod val="50000"/>
                </a:schemeClr>
              </a:solidFill>
            </a:endParaRPr>
          </a:p>
          <a:p>
            <a:endParaRPr lang="cs-CZ" dirty="0" smtClean="0"/>
          </a:p>
          <a:p>
            <a:endParaRPr lang="cs-CZ" dirty="0"/>
          </a:p>
          <a:p>
            <a:endParaRPr lang="en-US" dirty="0"/>
          </a:p>
        </p:txBody>
      </p:sp>
      <p:graphicFrame>
        <p:nvGraphicFramePr>
          <p:cNvPr id="4" name="Chart 3"/>
          <p:cNvGraphicFramePr/>
          <p:nvPr>
            <p:extLst>
              <p:ext uri="{D42A27DB-BD31-4B8C-83A1-F6EECF244321}">
                <p14:modId xmlns:p14="http://schemas.microsoft.com/office/powerpoint/2010/main" val="577748811"/>
              </p:ext>
            </p:extLst>
          </p:nvPr>
        </p:nvGraphicFramePr>
        <p:xfrm>
          <a:off x="1524000" y="1989222"/>
          <a:ext cx="7626228" cy="4868778"/>
        </p:xfrm>
        <a:graphic>
          <a:graphicData uri="http://schemas.openxmlformats.org/drawingml/2006/chart">
            <c:chart xmlns:c="http://schemas.openxmlformats.org/drawingml/2006/chart" xmlns:r="http://schemas.openxmlformats.org/officeDocument/2006/relationships" r:id="rId4"/>
          </a:graphicData>
        </a:graphic>
      </p:graphicFrame>
      <p:pic>
        <p:nvPicPr>
          <p:cNvPr id="6" name="Bild 3" descr="11751413_866978570062876_371887434761227126_n.jpg"/>
          <p:cNvPicPr>
            <a:picLocks noChangeAspect="1"/>
          </p:cNvPicPr>
          <p:nvPr/>
        </p:nvPicPr>
        <p:blipFill rotWithShape="1">
          <a:blip r:embed="rId5" cstate="screen">
            <a:extLst>
              <a:ext uri="{28A0092B-C50C-407E-A947-70E740481C1C}">
                <a14:useLocalDpi xmlns:a14="http://schemas.microsoft.com/office/drawing/2010/main" val="0"/>
              </a:ext>
            </a:extLst>
          </a:blip>
          <a:srcRect l="16239" t="19292" r="15937"/>
          <a:stretch/>
        </p:blipFill>
        <p:spPr>
          <a:xfrm>
            <a:off x="6437132" y="116305"/>
            <a:ext cx="2534653" cy="2013283"/>
          </a:xfrm>
          <a:prstGeom prst="rect">
            <a:avLst/>
          </a:prstGeom>
        </p:spPr>
      </p:pic>
    </p:spTree>
    <p:extLst>
      <p:ext uri="{BB962C8B-B14F-4D97-AF65-F5344CB8AC3E}">
        <p14:creationId xmlns:p14="http://schemas.microsoft.com/office/powerpoint/2010/main" val="164416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Bild 3" descr="11751413_866978570062876_371887434761227126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47" y="0"/>
            <a:ext cx="10274156" cy="6857999"/>
          </a:xfrm>
          <a:prstGeom prst="rect">
            <a:avLst/>
          </a:prstGeom>
        </p:spPr>
      </p:pic>
    </p:spTree>
    <p:extLst>
      <p:ext uri="{BB962C8B-B14F-4D97-AF65-F5344CB8AC3E}">
        <p14:creationId xmlns:p14="http://schemas.microsoft.com/office/powerpoint/2010/main" val="269272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p:cNvPicPr>
            <a:picLocks noChangeAspect="1"/>
          </p:cNvPicPr>
          <p:nvPr/>
        </p:nvPicPr>
        <p:blipFill>
          <a:blip r:embed="rId3"/>
          <a:srcRect t="13336" b="13336"/>
          <a:stretch>
            <a:fillRect/>
          </a:stretch>
        </p:blipFill>
        <p:spPr>
          <a:xfrm>
            <a:off x="-62487" y="0"/>
            <a:ext cx="9212715" cy="6858000"/>
          </a:xfrm>
          <a:prstGeom prst="rect">
            <a:avLst/>
          </a:prstGeom>
        </p:spPr>
      </p:pic>
      <p:sp>
        <p:nvSpPr>
          <p:cNvPr id="2" name="Content Placeholder 1"/>
          <p:cNvSpPr>
            <a:spLocks noGrp="1"/>
          </p:cNvSpPr>
          <p:nvPr>
            <p:ph idx="1"/>
          </p:nvPr>
        </p:nvSpPr>
        <p:spPr>
          <a:xfrm>
            <a:off x="2682384" y="112108"/>
            <a:ext cx="5547216" cy="134657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2">
                    <a:lumMod val="50000"/>
                  </a:schemeClr>
                </a:solidFill>
              </a:rPr>
              <a:t>Palestinian Refugees in Lebanon</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solidFill>
                  <a:schemeClr val="tx2">
                    <a:lumMod val="50000"/>
                  </a:schemeClr>
                </a:solidFill>
              </a:rPr>
              <a:t>450,000 registered by UNRWA</a:t>
            </a:r>
            <a:endParaRPr lang="en-US" dirty="0">
              <a:solidFill>
                <a:schemeClr val="tx2">
                  <a:lumMod val="50000"/>
                </a:schemeClr>
              </a:solidFill>
            </a:endParaRPr>
          </a:p>
        </p:txBody>
      </p:sp>
      <p:sp>
        <p:nvSpPr>
          <p:cNvPr id="6" name="TextBox 5"/>
          <p:cNvSpPr txBox="1"/>
          <p:nvPr/>
        </p:nvSpPr>
        <p:spPr>
          <a:xfrm>
            <a:off x="7144171" y="6291943"/>
            <a:ext cx="1687257" cy="369332"/>
          </a:xfrm>
          <a:prstGeom prst="rect">
            <a:avLst/>
          </a:prstGeom>
          <a:noFill/>
        </p:spPr>
        <p:txBody>
          <a:bodyPr wrap="none" rtlCol="0">
            <a:spAutoFit/>
          </a:bodyPr>
          <a:lstStyle/>
          <a:p>
            <a:r>
              <a:rPr lang="en-US" smtClean="0"/>
              <a:t>Source: UNRWA</a:t>
            </a:r>
            <a:endParaRPr lang="en-US"/>
          </a:p>
        </p:txBody>
      </p:sp>
      <p:graphicFrame>
        <p:nvGraphicFramePr>
          <p:cNvPr id="5" name="Chart 4"/>
          <p:cNvGraphicFramePr/>
          <p:nvPr>
            <p:extLst>
              <p:ext uri="{D42A27DB-BD31-4B8C-83A1-F6EECF244321}">
                <p14:modId xmlns:p14="http://schemas.microsoft.com/office/powerpoint/2010/main" val="335061271"/>
              </p:ext>
            </p:extLst>
          </p:nvPr>
        </p:nvGraphicFramePr>
        <p:xfrm>
          <a:off x="1891798" y="1397000"/>
          <a:ext cx="6698409" cy="45659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696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Bild 3" descr="Nursery &amp; Kindergarten.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0980" y="0"/>
            <a:ext cx="10671222" cy="6858000"/>
          </a:xfrm>
          <a:prstGeom prst="rect">
            <a:avLst/>
          </a:prstGeom>
        </p:spPr>
      </p:pic>
    </p:spTree>
    <p:extLst>
      <p:ext uri="{BB962C8B-B14F-4D97-AF65-F5344CB8AC3E}">
        <p14:creationId xmlns:p14="http://schemas.microsoft.com/office/powerpoint/2010/main" val="757920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4"/>
          <p:cNvPicPr>
            <a:picLocks noChangeAspect="1"/>
          </p:cNvPicPr>
          <p:nvPr/>
        </p:nvPicPr>
        <p:blipFill>
          <a:blip r:embed="rId3"/>
          <a:srcRect t="13336" b="13336"/>
          <a:stretch>
            <a:fillRect/>
          </a:stretch>
        </p:blipFill>
        <p:spPr>
          <a:xfrm>
            <a:off x="-62487" y="0"/>
            <a:ext cx="9212715" cy="6858000"/>
          </a:xfrm>
          <a:prstGeom prst="rect">
            <a:avLst/>
          </a:prstGeom>
        </p:spPr>
      </p:pic>
      <p:sp>
        <p:nvSpPr>
          <p:cNvPr id="2" name="Content Placeholder 1"/>
          <p:cNvSpPr>
            <a:spLocks noGrp="1"/>
          </p:cNvSpPr>
          <p:nvPr>
            <p:ph idx="1"/>
          </p:nvPr>
        </p:nvSpPr>
        <p:spPr>
          <a:xfrm>
            <a:off x="3104949" y="494701"/>
            <a:ext cx="2877841" cy="73601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2">
                    <a:lumMod val="50000"/>
                  </a:schemeClr>
                </a:solidFill>
              </a:rPr>
              <a:t>Syrian Refugees</a:t>
            </a:r>
            <a:endParaRPr lang="en-US" dirty="0">
              <a:solidFill>
                <a:schemeClr val="tx2">
                  <a:lumMod val="50000"/>
                </a:schemeClr>
              </a:solidFill>
            </a:endParaRPr>
          </a:p>
        </p:txBody>
      </p:sp>
      <p:sp>
        <p:nvSpPr>
          <p:cNvPr id="3" name="Rectangle 2"/>
          <p:cNvSpPr/>
          <p:nvPr/>
        </p:nvSpPr>
        <p:spPr>
          <a:xfrm>
            <a:off x="1660466" y="1155148"/>
            <a:ext cx="5766805" cy="861774"/>
          </a:xfrm>
          <a:prstGeom prst="rect">
            <a:avLst/>
          </a:prstGeom>
        </p:spPr>
        <p:txBody>
          <a:bodyPr wrap="square">
            <a:spAutoFit/>
          </a:bodyPr>
          <a:lstStyle/>
          <a:p>
            <a:r>
              <a:rPr lang="en-US" sz="3200" dirty="0" smtClean="0">
                <a:solidFill>
                  <a:schemeClr val="tx2">
                    <a:lumMod val="50000"/>
                  </a:schemeClr>
                </a:solidFill>
                <a:latin typeface="Calibri" charset="0"/>
                <a:ea typeface="Calibri" charset="0"/>
                <a:cs typeface="Calibri" charset="0"/>
              </a:rPr>
              <a:t>1,069,111 registered with UNHCR</a:t>
            </a:r>
            <a:r>
              <a:rPr lang="en-US" dirty="0">
                <a:solidFill>
                  <a:schemeClr val="tx2">
                    <a:lumMod val="50000"/>
                  </a:schemeClr>
                </a:solidFill>
                <a:latin typeface="Calibri" charset="0"/>
                <a:ea typeface="Calibri" charset="0"/>
                <a:cs typeface="Calibri" charset="0"/>
              </a:rPr>
              <a:t/>
            </a:r>
            <a:br>
              <a:rPr lang="en-US" dirty="0">
                <a:solidFill>
                  <a:schemeClr val="tx2">
                    <a:lumMod val="50000"/>
                  </a:schemeClr>
                </a:solidFill>
                <a:latin typeface="Calibri" charset="0"/>
                <a:ea typeface="Calibri" charset="0"/>
                <a:cs typeface="Calibri" charset="0"/>
              </a:rPr>
            </a:br>
            <a:endParaRPr lang="en-US" dirty="0">
              <a:solidFill>
                <a:schemeClr val="tx2">
                  <a:lumMod val="50000"/>
                </a:schemeClr>
              </a:solidFill>
              <a:effectLst/>
              <a:latin typeface="Calibri" charset="0"/>
              <a:ea typeface="Calibri" charset="0"/>
              <a:cs typeface="Calibri" charset="0"/>
            </a:endParaRPr>
          </a:p>
        </p:txBody>
      </p:sp>
      <p:pic>
        <p:nvPicPr>
          <p:cNvPr id="9" name="Picture 8"/>
          <p:cNvPicPr>
            <a:picLocks noChangeAspect="1"/>
          </p:cNvPicPr>
          <p:nvPr/>
        </p:nvPicPr>
        <p:blipFill>
          <a:blip r:embed="rId4"/>
          <a:stretch>
            <a:fillRect/>
          </a:stretch>
        </p:blipFill>
        <p:spPr>
          <a:xfrm>
            <a:off x="1595300" y="2155370"/>
            <a:ext cx="7425984" cy="4351828"/>
          </a:xfrm>
          <a:prstGeom prst="rect">
            <a:avLst/>
          </a:prstGeom>
        </p:spPr>
      </p:pic>
    </p:spTree>
    <p:extLst>
      <p:ext uri="{BB962C8B-B14F-4D97-AF65-F5344CB8AC3E}">
        <p14:creationId xmlns:p14="http://schemas.microsoft.com/office/powerpoint/2010/main" val="378421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www.w3.org/XML/1998/namespace"/>
    <ds:schemaRef ds:uri="http://schemas.openxmlformats.org/package/2006/metadata/core-properties"/>
    <ds:schemaRef ds:uri="http://schemas.microsoft.com/sharepoint/v3/fields"/>
    <ds:schemaRef ds:uri="http://purl.org/dc/term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1041</TotalTime>
  <Words>723</Words>
  <Application>Microsoft Office PowerPoint</Application>
  <PresentationFormat>On-screen Show (4:3)</PresentationFormat>
  <Paragraphs>124</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Lebanon: A Land of Refuge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Tom Morse</cp:lastModifiedBy>
  <cp:revision>94</cp:revision>
  <dcterms:created xsi:type="dcterms:W3CDTF">2010-04-12T23:12:02Z</dcterms:created>
  <dcterms:modified xsi:type="dcterms:W3CDTF">2016-04-18T18:06:22Z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